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handoutMasterIdLst>
    <p:handoutMasterId r:id="rId29"/>
  </p:handoutMasterIdLst>
  <p:sldIdLst>
    <p:sldId id="322" r:id="rId2"/>
    <p:sldId id="259" r:id="rId3"/>
    <p:sldId id="294" r:id="rId4"/>
    <p:sldId id="321"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296" r:id="rId26"/>
    <p:sldId id="297" r:id="rId27"/>
  </p:sldIdLst>
  <p:sldSz cx="12190413" cy="6859588"/>
  <p:notesSz cx="6858000" cy="9144000"/>
  <p:embeddedFontLst>
    <p:embeddedFont>
      <p:font typeface="굴림체" panose="020B0609000101010101" pitchFamily="49" charset="-127"/>
      <p:regular r:id="rId30"/>
    </p:embeddedFont>
    <p:embeddedFont>
      <p:font typeface="맑은 고딕" panose="020B0503020000020004" pitchFamily="34" charset="-127"/>
      <p:regular r:id="rId31"/>
      <p:bold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6"/>
    <a:srgbClr val="3E393F"/>
    <a:srgbClr val="050507"/>
    <a:srgbClr val="FFDD87"/>
    <a:srgbClr val="E9C08C"/>
    <a:srgbClr val="FF04FF"/>
    <a:srgbClr val="222224"/>
    <a:srgbClr val="3401A6"/>
    <a:srgbClr val="C2B4A9"/>
    <a:srgbClr val="7472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5" autoAdjust="0"/>
    <p:restoredTop sz="94792" autoAdjust="0"/>
  </p:normalViewPr>
  <p:slideViewPr>
    <p:cSldViewPr>
      <p:cViewPr varScale="1">
        <p:scale>
          <a:sx n="80" d="100"/>
          <a:sy n="80" d="100"/>
        </p:scale>
        <p:origin x="696" y="184"/>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00" d="100"/>
        <a:sy n="100" d="100"/>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2024. 4. 25.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2024. 4. 25.</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2616" cy="685834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2024. 4. 25.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5951190" y="2277666"/>
            <a:ext cx="5760640" cy="2016224"/>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FFFFE6"/>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2616" cy="685834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2024. 4. 25.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2616" cy="685834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2024. 4. 25.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2616" cy="685834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2024. 4. 25.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58" y="109188"/>
            <a:ext cx="8275655"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58" y="1413570"/>
            <a:ext cx="11521280" cy="4824538"/>
          </a:xfrm>
        </p:spPr>
        <p:txBody>
          <a:bodyPr>
            <a:normAutofit/>
          </a:bodyPr>
          <a:lstStyle>
            <a:lvl1pPr algn="l">
              <a:buNone/>
              <a:defRPr sz="2000" i="1" baseline="0">
                <a:solidFill>
                  <a:srgbClr val="3E393F"/>
                </a:solidFill>
                <a:latin typeface="+mj-lt"/>
                <a:ea typeface="맑은 고딕" pitchFamily="50" charset="-127"/>
              </a:defRPr>
            </a:lvl1pPr>
            <a:lvl2pPr algn="l">
              <a:buNone/>
              <a:defRPr sz="2000" i="1" baseline="0">
                <a:solidFill>
                  <a:srgbClr val="3E393F"/>
                </a:solidFill>
                <a:latin typeface="+mj-lt"/>
                <a:ea typeface="맑은 고딕" pitchFamily="50" charset="-127"/>
              </a:defRPr>
            </a:lvl2pPr>
            <a:lvl3pPr algn="l">
              <a:buNone/>
              <a:defRPr sz="2000" i="1" baseline="0">
                <a:solidFill>
                  <a:srgbClr val="3E393F"/>
                </a:solidFill>
                <a:latin typeface="+mj-lt"/>
                <a:ea typeface="맑은 고딕" pitchFamily="50" charset="-127"/>
              </a:defRPr>
            </a:lvl3pPr>
            <a:lvl4pPr algn="l">
              <a:buNone/>
              <a:defRPr sz="2000" i="1" baseline="0">
                <a:solidFill>
                  <a:srgbClr val="3E393F"/>
                </a:solidFill>
                <a:latin typeface="+mj-lt"/>
                <a:ea typeface="맑은 고딕" pitchFamily="50" charset="-127"/>
              </a:defRPr>
            </a:lvl4pPr>
            <a:lvl5pPr algn="l">
              <a:buNone/>
              <a:defRPr sz="2000" i="1" baseline="0">
                <a:solidFill>
                  <a:srgbClr val="3E393F"/>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2616" cy="685834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2024. 4. 25.</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58" y="109188"/>
            <a:ext cx="8275655"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rgbClr val="050507"/>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58" y="1413570"/>
            <a:ext cx="11521280" cy="4824538"/>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616" cy="685834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2024. 4. 25.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5735166" y="2745097"/>
            <a:ext cx="576064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2024. 4. 25.</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19142" y="1917626"/>
            <a:ext cx="6192688" cy="2016224"/>
          </a:xfrm>
        </p:spPr>
        <p:txBody>
          <a:bodyPr/>
          <a:lstStyle/>
          <a:p>
            <a:r>
              <a:rPr lang="en-GB" sz="3350" dirty="0"/>
              <a:t>An overview of salary distributions across various dimensions in the  data science field.</a:t>
            </a:r>
          </a:p>
        </p:txBody>
      </p:sp>
      <p:sp>
        <p:nvSpPr>
          <p:cNvPr id="14" name="직사각형 13"/>
          <p:cNvSpPr/>
          <p:nvPr/>
        </p:nvSpPr>
        <p:spPr>
          <a:xfrm>
            <a:off x="7607374" y="3798025"/>
            <a:ext cx="3981518" cy="1670203"/>
          </a:xfrm>
          <a:prstGeom prst="rect">
            <a:avLst/>
          </a:prstGeom>
          <a:noFill/>
          <a:ln w="9525">
            <a:noFill/>
            <a:miter lim="800000"/>
            <a:headEnd/>
            <a:tailEnd/>
          </a:ln>
        </p:spPr>
        <p:txBody>
          <a:bodyPr vert="horz" wrap="square" lIns="99569" tIns="49785" rIns="99569" bIns="49785" numCol="1" anchor="t" anchorCtr="0" compatLnSpc="1">
            <a:prstTxWarp prst="textNoShape">
              <a:avLst/>
            </a:prstTxWarp>
            <a:spAutoFit/>
          </a:bodyPr>
          <a:lstStyle/>
          <a:p>
            <a:pPr defTabSz="914400" fontAlgn="base">
              <a:spcBef>
                <a:spcPct val="0"/>
              </a:spcBef>
              <a:spcAft>
                <a:spcPct val="0"/>
              </a:spcAft>
              <a:defRPr/>
            </a:pPr>
            <a:r>
              <a:rPr kumimoji="1" lang="en-US" altLang="ko-KR" sz="1800" dirty="0">
                <a:solidFill>
                  <a:schemeClr val="bg1"/>
                </a:solidFill>
                <a:latin typeface="+mj-lt"/>
                <a:ea typeface="맑은 고딕" pitchFamily="50" charset="-127"/>
                <a:cs typeface="굴림" pitchFamily="50" charset="-127"/>
              </a:rPr>
              <a:t>Presented by:</a:t>
            </a:r>
          </a:p>
          <a:p>
            <a:pPr defTabSz="914400" fontAlgn="base">
              <a:spcBef>
                <a:spcPct val="0"/>
              </a:spcBef>
              <a:spcAft>
                <a:spcPct val="0"/>
              </a:spcAft>
              <a:defRPr/>
            </a:pPr>
            <a:r>
              <a:rPr kumimoji="1" lang="en-US" altLang="ko-KR" sz="1800" dirty="0">
                <a:solidFill>
                  <a:schemeClr val="bg1"/>
                </a:solidFill>
                <a:latin typeface="+mj-lt"/>
                <a:ea typeface="맑은 고딕" pitchFamily="50" charset="-127"/>
                <a:cs typeface="굴림" pitchFamily="50" charset="-127"/>
              </a:rPr>
              <a:t>	Sri Kalyan Reddy, Akiti</a:t>
            </a:r>
          </a:p>
          <a:p>
            <a:pPr defTabSz="914400" fontAlgn="base">
              <a:spcBef>
                <a:spcPct val="0"/>
              </a:spcBef>
              <a:spcAft>
                <a:spcPct val="0"/>
              </a:spcAft>
              <a:defRPr/>
            </a:pPr>
            <a:r>
              <a:rPr kumimoji="1" lang="en-US" altLang="ko-KR" sz="1800" dirty="0">
                <a:solidFill>
                  <a:schemeClr val="bg1"/>
                </a:solidFill>
                <a:latin typeface="+mj-lt"/>
                <a:ea typeface="맑은 고딕" pitchFamily="50" charset="-127"/>
                <a:cs typeface="굴림" pitchFamily="50" charset="-127"/>
              </a:rPr>
              <a:t>	Sandeep Kumar, Adi</a:t>
            </a:r>
          </a:p>
          <a:p>
            <a:pPr defTabSz="914400" fontAlgn="base">
              <a:spcBef>
                <a:spcPct val="0"/>
              </a:spcBef>
              <a:spcAft>
                <a:spcPct val="0"/>
              </a:spcAft>
              <a:defRPr/>
            </a:pPr>
            <a:r>
              <a:rPr kumimoji="1" lang="en-US" altLang="ko-KR" sz="1800" dirty="0">
                <a:solidFill>
                  <a:schemeClr val="bg1"/>
                </a:solidFill>
                <a:latin typeface="+mj-lt"/>
                <a:ea typeface="맑은 고딕" pitchFamily="50" charset="-127"/>
                <a:cs typeface="굴림" pitchFamily="50" charset="-127"/>
              </a:rPr>
              <a:t>	Sanjay Kumar, Pujari Pushparaj</a:t>
            </a:r>
          </a:p>
          <a:p>
            <a:pPr defTabSz="914400" fontAlgn="base">
              <a:spcBef>
                <a:spcPct val="0"/>
              </a:spcBef>
              <a:spcAft>
                <a:spcPct val="0"/>
              </a:spcAft>
              <a:defRPr/>
            </a:pPr>
            <a:r>
              <a:rPr kumimoji="1" lang="en-US" altLang="ko-KR" sz="1800" dirty="0">
                <a:solidFill>
                  <a:schemeClr val="bg1"/>
                </a:solidFill>
                <a:latin typeface="+mj-lt"/>
                <a:ea typeface="맑은 고딕" pitchFamily="50" charset="-127"/>
                <a:cs typeface="굴림" pitchFamily="50" charset="-127"/>
              </a:rPr>
              <a:t>Under the guidance of Prof. Zheng, Wei</a:t>
            </a:r>
          </a:p>
          <a:p>
            <a:pPr defTabSz="914400" fontAlgn="base">
              <a:spcBef>
                <a:spcPct val="0"/>
              </a:spcBef>
              <a:spcAft>
                <a:spcPct val="0"/>
              </a:spcAft>
              <a:defRPr/>
            </a:pPr>
            <a:r>
              <a:rPr kumimoji="1" lang="en-US" altLang="ko-KR" sz="1200" dirty="0">
                <a:solidFill>
                  <a:schemeClr val="bg1"/>
                </a:solidFill>
                <a:latin typeface="+mj-lt"/>
                <a:ea typeface="맑은 고딕" pitchFamily="50" charset="-127"/>
                <a:cs typeface="굴림" pitchFamily="50" charset="-127"/>
              </a:rPr>
              <a:t>	</a:t>
            </a:r>
            <a:endParaRPr kumimoji="1" lang="en-US" altLang="ko-KR" sz="1400" dirty="0">
              <a:solidFill>
                <a:schemeClr val="bg1"/>
              </a:solidFill>
              <a:latin typeface="+mj-lt"/>
              <a:ea typeface="맑은 고딕" pitchFamily="50" charset="-127"/>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0" y="1845618"/>
            <a:ext cx="7031311" cy="4553272"/>
          </a:xfrm>
        </p:spPr>
        <p:txBody>
          <a:bodyPr>
            <a:normAutofit/>
          </a:bodyPr>
          <a:lstStyle/>
          <a:p>
            <a:pPr marL="0" indent="0" algn="l"/>
            <a:r>
              <a:rPr lang="en-GB" sz="2600" b="1" i="0" dirty="0">
                <a:solidFill>
                  <a:schemeClr val="tx1"/>
                </a:solidFill>
                <a:effectLst/>
              </a:rPr>
              <a:t>2. Box Plots of Salary Variations Across Job Titles</a:t>
            </a:r>
            <a:r>
              <a:rPr lang="en-GB" sz="2600" b="0" i="0" dirty="0">
                <a:solidFill>
                  <a:schemeClr val="tx1"/>
                </a:solidFill>
                <a:effectLst/>
              </a:rPr>
              <a:t>:</a:t>
            </a:r>
          </a:p>
          <a:p>
            <a:pPr marL="800100" lvl="1" indent="-342900" algn="l">
              <a:buFont typeface="Wingdings" pitchFamily="2" charset="2"/>
              <a:buChar char="ü"/>
            </a:pPr>
            <a:r>
              <a:rPr lang="en-GB" sz="2400" b="1" i="0" dirty="0">
                <a:solidFill>
                  <a:schemeClr val="tx1"/>
                </a:solidFill>
                <a:effectLst/>
              </a:rPr>
              <a:t>Method</a:t>
            </a:r>
            <a:r>
              <a:rPr lang="en-GB" sz="2400" b="0" i="0" dirty="0">
                <a:solidFill>
                  <a:schemeClr val="tx1"/>
                </a:solidFill>
                <a:effectLst/>
              </a:rPr>
              <a:t>: Box plots were generated to examine   the spread and outliers of salaries within each     job title category.</a:t>
            </a:r>
          </a:p>
          <a:p>
            <a:pPr marL="800100" lvl="1" indent="-342900" algn="l">
              <a:buFont typeface="Wingdings" pitchFamily="2" charset="2"/>
              <a:buChar char="ü"/>
            </a:pPr>
            <a:r>
              <a:rPr lang="en-GB" sz="2400" b="1" i="0" dirty="0">
                <a:solidFill>
                  <a:schemeClr val="tx1"/>
                </a:solidFill>
                <a:effectLst/>
              </a:rPr>
              <a:t>Findings</a:t>
            </a:r>
            <a:r>
              <a:rPr lang="en-GB" sz="2400" b="0" i="0" dirty="0">
                <a:solidFill>
                  <a:schemeClr val="tx1"/>
                </a:solidFill>
                <a:effectLst/>
              </a:rPr>
              <a:t>: The box plots illustrated a wide range of salary distributions among different titles,      with some roles showing greater variability and outliers than others. This indicates differential  market valuations of skills and experiences          associated with each title.</a:t>
            </a:r>
          </a:p>
        </p:txBody>
      </p:sp>
      <p:pic>
        <p:nvPicPr>
          <p:cNvPr id="2050" name="Picture 2">
            <a:extLst>
              <a:ext uri="{FF2B5EF4-FFF2-40B4-BE49-F238E27FC236}">
                <a16:creationId xmlns:a16="http://schemas.microsoft.com/office/drawing/2014/main" id="{EC08E64D-532A-70BE-FC08-1D5F6102C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154" y="1666664"/>
            <a:ext cx="5200644" cy="44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850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0" y="1053530"/>
            <a:ext cx="12190413" cy="3080044"/>
          </a:xfrm>
        </p:spPr>
        <p:txBody>
          <a:bodyPr>
            <a:normAutofit/>
          </a:bodyPr>
          <a:lstStyle/>
          <a:p>
            <a:pPr marL="0" indent="0" algn="l"/>
            <a:r>
              <a:rPr lang="en-GB" sz="2600" b="1" i="0" dirty="0">
                <a:solidFill>
                  <a:schemeClr val="tx1"/>
                </a:solidFill>
                <a:effectLst/>
              </a:rPr>
              <a:t>3. Histograms of Salary Distributions</a:t>
            </a:r>
            <a:r>
              <a:rPr lang="en-GB" sz="2600" b="0" i="0" dirty="0">
                <a:solidFill>
                  <a:schemeClr val="tx1"/>
                </a:solidFill>
                <a:effectLst/>
              </a:rPr>
              <a:t>:</a:t>
            </a:r>
          </a:p>
          <a:p>
            <a:pPr marL="800100" lvl="1" indent="-342900" algn="l">
              <a:buFont typeface="Wingdings" pitchFamily="2" charset="2"/>
              <a:buChar char="ü"/>
            </a:pPr>
            <a:r>
              <a:rPr lang="en-GB" sz="2400" b="1" i="0" dirty="0">
                <a:solidFill>
                  <a:schemeClr val="tx1"/>
                </a:solidFill>
                <a:effectLst/>
              </a:rPr>
              <a:t>Method</a:t>
            </a:r>
            <a:r>
              <a:rPr lang="en-GB" sz="2400" b="0" i="0" dirty="0">
                <a:solidFill>
                  <a:schemeClr val="tx1"/>
                </a:solidFill>
                <a:effectLst/>
              </a:rPr>
              <a:t>: Histograms were used to further analyse the frequency distribution of salaries     for each job title.</a:t>
            </a:r>
          </a:p>
          <a:p>
            <a:pPr marL="800100" lvl="1" indent="-342900" algn="l">
              <a:buFont typeface="Wingdings" pitchFamily="2" charset="2"/>
              <a:buChar char="ü"/>
            </a:pPr>
            <a:r>
              <a:rPr lang="en-GB" sz="2400" b="1" i="0" dirty="0">
                <a:solidFill>
                  <a:schemeClr val="tx1"/>
                </a:solidFill>
                <a:effectLst/>
              </a:rPr>
              <a:t>Findings</a:t>
            </a:r>
            <a:r>
              <a:rPr lang="en-GB" sz="2400" b="0" i="0" dirty="0">
                <a:solidFill>
                  <a:schemeClr val="tx1"/>
                </a:solidFill>
                <a:effectLst/>
              </a:rPr>
              <a:t>: These histograms helped identify the most common salary ranges and the           skewness of salary distributions, providing insights into the typical earning potential within each role.</a:t>
            </a:r>
          </a:p>
        </p:txBody>
      </p:sp>
      <p:pic>
        <p:nvPicPr>
          <p:cNvPr id="3074" name="Picture 2">
            <a:extLst>
              <a:ext uri="{FF2B5EF4-FFF2-40B4-BE49-F238E27FC236}">
                <a16:creationId xmlns:a16="http://schemas.microsoft.com/office/drawing/2014/main" id="{E74ABAC8-A074-65FC-F1B5-9D5EC4C9D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4" y="3429794"/>
            <a:ext cx="4062165" cy="34246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CB72CA5-7E2C-FBEE-981A-7CFC51450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678" y="3421504"/>
            <a:ext cx="4445091" cy="34380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2FC86C5-B6EB-1721-79C5-49D803D58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7229" y="3421504"/>
            <a:ext cx="3542316" cy="343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325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pic>
        <p:nvPicPr>
          <p:cNvPr id="4098" name="Picture 2">
            <a:extLst>
              <a:ext uri="{FF2B5EF4-FFF2-40B4-BE49-F238E27FC236}">
                <a16:creationId xmlns:a16="http://schemas.microsoft.com/office/drawing/2014/main" id="{A0B0FD31-F5EF-8C5B-9515-F43AE591F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3531"/>
            <a:ext cx="3036307" cy="29811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95FB849-31F9-5CD6-6C70-A9698B16B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92" y="1035450"/>
            <a:ext cx="3070870" cy="29805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650B96C-FED1-B583-4D8F-07ED7C866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5881" y="1053530"/>
            <a:ext cx="3070870" cy="29278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B7861FE-4FB1-3067-B1F6-18FEEF26A1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8346" y="1053530"/>
            <a:ext cx="3012133" cy="292350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37EAF83D-1ED4-3E0F-E851-C255936503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67" y="4008201"/>
            <a:ext cx="2990623" cy="285138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FC5E2686-A1E3-5D40-659B-7F4CCF24C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9934" y="4008202"/>
            <a:ext cx="3142827" cy="285138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EFE7023B-268D-094C-5BBD-E2B87E780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1358" y="3957423"/>
            <a:ext cx="3019121" cy="291063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29242F56-5F83-0732-39FB-EF5A7887FD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86957" y="3957423"/>
            <a:ext cx="3023316" cy="288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4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pic>
        <p:nvPicPr>
          <p:cNvPr id="5122" name="Picture 2">
            <a:extLst>
              <a:ext uri="{FF2B5EF4-FFF2-40B4-BE49-F238E27FC236}">
                <a16:creationId xmlns:a16="http://schemas.microsoft.com/office/drawing/2014/main" id="{6EA56B79-32EF-D914-1968-115E685F7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8160"/>
            <a:ext cx="6095206" cy="58114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762B036-1878-6562-926E-8A83369B3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757" y="1048159"/>
            <a:ext cx="6095207" cy="581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4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0" y="1053530"/>
            <a:ext cx="12190413" cy="3080044"/>
          </a:xfrm>
        </p:spPr>
        <p:txBody>
          <a:bodyPr>
            <a:normAutofit/>
          </a:bodyPr>
          <a:lstStyle/>
          <a:p>
            <a:pPr marL="0" indent="0" algn="l"/>
            <a:r>
              <a:rPr lang="en-GB" sz="2600" b="1" i="0" dirty="0">
                <a:solidFill>
                  <a:schemeClr val="tx1"/>
                </a:solidFill>
                <a:effectLst/>
              </a:rPr>
              <a:t>4. Comparative Bar Charts of Levels within Titles</a:t>
            </a:r>
            <a:r>
              <a:rPr lang="en-GB" sz="2600" b="0" i="0" dirty="0">
                <a:solidFill>
                  <a:schemeClr val="tx1"/>
                </a:solidFill>
                <a:effectLst/>
              </a:rPr>
              <a:t>:</a:t>
            </a:r>
          </a:p>
          <a:p>
            <a:pPr marL="800100" lvl="1" indent="-342900" algn="l">
              <a:buFont typeface="Wingdings" pitchFamily="2" charset="2"/>
              <a:buChar char="ü"/>
            </a:pPr>
            <a:r>
              <a:rPr lang="en-GB" sz="2400" b="1" i="0" dirty="0">
                <a:solidFill>
                  <a:schemeClr val="tx1"/>
                </a:solidFill>
                <a:effectLst/>
              </a:rPr>
              <a:t>Method</a:t>
            </a:r>
            <a:r>
              <a:rPr lang="en-GB" sz="2400" b="0" i="0" dirty="0">
                <a:solidFill>
                  <a:schemeClr val="tx1"/>
                </a:solidFill>
                <a:effectLst/>
              </a:rPr>
              <a:t>: Bar charts compared the count of individuals at different levels within each job   title.</a:t>
            </a:r>
          </a:p>
          <a:p>
            <a:pPr marL="800100" lvl="1" indent="-342900" algn="l">
              <a:buFont typeface="Wingdings" pitchFamily="2" charset="2"/>
              <a:buChar char="ü"/>
            </a:pPr>
            <a:r>
              <a:rPr lang="en-GB" sz="2400" b="1" i="0" dirty="0">
                <a:solidFill>
                  <a:schemeClr val="tx1"/>
                </a:solidFill>
                <a:effectLst/>
              </a:rPr>
              <a:t>Findings</a:t>
            </a:r>
            <a:r>
              <a:rPr lang="en-GB" sz="2400" b="0" i="0" dirty="0">
                <a:solidFill>
                  <a:schemeClr val="tx1"/>
                </a:solidFill>
                <a:effectLst/>
              </a:rPr>
              <a:t>: This visualization highlighted the relative frequencies of entry-level versus senior positions, suggesting potential career progression paths and bottlenecks in the industry.</a:t>
            </a:r>
          </a:p>
        </p:txBody>
      </p:sp>
      <p:pic>
        <p:nvPicPr>
          <p:cNvPr id="6148" name="Picture 4">
            <a:extLst>
              <a:ext uri="{FF2B5EF4-FFF2-40B4-BE49-F238E27FC236}">
                <a16:creationId xmlns:a16="http://schemas.microsoft.com/office/drawing/2014/main" id="{90619DD3-505B-B978-69BE-E06C85E59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0733"/>
            <a:ext cx="3881518" cy="371885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D9DD3A60-0CF3-05F5-45DA-FF9B68158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394" y="3140733"/>
            <a:ext cx="3837624" cy="37188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F3DBA83-2ABC-C290-8C42-23578684E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7454" y="3116183"/>
            <a:ext cx="3862959" cy="374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62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pic>
        <p:nvPicPr>
          <p:cNvPr id="7170" name="Picture 2">
            <a:extLst>
              <a:ext uri="{FF2B5EF4-FFF2-40B4-BE49-F238E27FC236}">
                <a16:creationId xmlns:a16="http://schemas.microsoft.com/office/drawing/2014/main" id="{765256CD-A98A-572F-01AC-C113F927F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53530"/>
            <a:ext cx="3096342" cy="30005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15681CC-1EB7-B268-3969-8AFEFACE6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863" y="1031005"/>
            <a:ext cx="3096343" cy="300051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D6D0AB1C-22EF-329F-EE91-C0A6B2BDA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4068" y="1028964"/>
            <a:ext cx="3096344" cy="300051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68BBE754-8537-2A9B-3A17-6471B9628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29478"/>
            <a:ext cx="2999917" cy="283011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92D62A00-CA1A-86F0-57D5-4983D12E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916" y="4051436"/>
            <a:ext cx="3095289" cy="2808152"/>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A6A0D6A3-D8E8-D6DA-2B7D-63534EAB45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8480" y="4029478"/>
            <a:ext cx="3096344" cy="283011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7F3A8056-B109-9EBC-C968-E3C51D6AD1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7315" y="1031006"/>
            <a:ext cx="3094235" cy="299847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E400586D-7271-3464-2420-2DDF1FC6E9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5971" y="4029478"/>
            <a:ext cx="3015868" cy="2827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905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pic>
        <p:nvPicPr>
          <p:cNvPr id="8194" name="Picture 2">
            <a:extLst>
              <a:ext uri="{FF2B5EF4-FFF2-40B4-BE49-F238E27FC236}">
                <a16:creationId xmlns:a16="http://schemas.microsoft.com/office/drawing/2014/main" id="{565DCA51-5F72-79C4-666F-D33D65B28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 y="1025857"/>
            <a:ext cx="6060545" cy="583373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ADFA75C-ADA6-DFD8-98A2-9DBB13D87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223" y="1025857"/>
            <a:ext cx="5951189" cy="583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51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369" y="693490"/>
            <a:ext cx="3421541" cy="1147407"/>
            <a:chOff x="1100787" y="279523"/>
            <a:chExt cx="2451377" cy="1147407"/>
          </a:xfrm>
        </p:grpSpPr>
        <p:sp>
          <p:nvSpPr>
            <p:cNvPr id="2" name="Text Box 4"/>
            <p:cNvSpPr txBox="1">
              <a:spLocks noChangeArrowheads="1"/>
            </p:cNvSpPr>
            <p:nvPr/>
          </p:nvSpPr>
          <p:spPr bwMode="auto">
            <a:xfrm>
              <a:off x="1100787" y="279523"/>
              <a:ext cx="718710"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rPr>
                <a:t>05</a:t>
              </a:r>
              <a:endParaRPr kumimoji="1" lang="ko-KR"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1100787" y="842155"/>
              <a:ext cx="245137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2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rPr>
                <a:t>Statistical Analysis</a:t>
              </a:r>
            </a:p>
          </p:txBody>
        </p:sp>
      </p:grpSp>
      <p:sp>
        <p:nvSpPr>
          <p:cNvPr id="5" name="Text Box 9"/>
          <p:cNvSpPr txBox="1">
            <a:spLocks noChangeArrowheads="1"/>
          </p:cNvSpPr>
          <p:nvPr/>
        </p:nvSpPr>
        <p:spPr bwMode="auto">
          <a:xfrm>
            <a:off x="19899" y="2925738"/>
            <a:ext cx="12287894" cy="36625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r>
              <a:rPr lang="en-GB" sz="2800" b="1" dirty="0">
                <a:solidFill>
                  <a:schemeClr val="bg1"/>
                </a:solidFill>
                <a:effectLst/>
                <a:latin typeface="+mj-lt"/>
              </a:rPr>
              <a:t>Regression Model Details:</a:t>
            </a:r>
          </a:p>
          <a:p>
            <a:endParaRPr lang="en-GB" sz="2400" dirty="0">
              <a:solidFill>
                <a:schemeClr val="bg1"/>
              </a:solidFill>
              <a:effectLst/>
              <a:latin typeface="+mj-lt"/>
            </a:endParaRPr>
          </a:p>
          <a:p>
            <a:pPr>
              <a:buFont typeface="+mj-lt"/>
              <a:buAutoNum type="arabicPeriod"/>
            </a:pPr>
            <a:r>
              <a:rPr lang="en-GB" sz="2600" b="1" dirty="0">
                <a:solidFill>
                  <a:schemeClr val="bg1"/>
                </a:solidFill>
                <a:effectLst/>
                <a:latin typeface="+mj-lt"/>
              </a:rPr>
              <a:t> Model Used</a:t>
            </a:r>
            <a:r>
              <a:rPr lang="en-GB" sz="2600" dirty="0">
                <a:solidFill>
                  <a:schemeClr val="bg1"/>
                </a:solidFill>
                <a:effectLst/>
                <a:latin typeface="+mj-lt"/>
              </a:rPr>
              <a:t>:</a:t>
            </a:r>
          </a:p>
          <a:p>
            <a:pPr marL="800100" lvl="1" indent="-342900">
              <a:buFont typeface="Wingdings" pitchFamily="2" charset="2"/>
              <a:buChar char="v"/>
            </a:pPr>
            <a:r>
              <a:rPr lang="en-GB" sz="2600" b="1" dirty="0">
                <a:solidFill>
                  <a:schemeClr val="bg1"/>
                </a:solidFill>
                <a:effectLst/>
                <a:latin typeface="+mj-lt"/>
              </a:rPr>
              <a:t>Type</a:t>
            </a:r>
            <a:r>
              <a:rPr lang="en-GB" sz="2600" dirty="0">
                <a:solidFill>
                  <a:schemeClr val="bg1"/>
                </a:solidFill>
                <a:effectLst/>
                <a:latin typeface="+mj-lt"/>
              </a:rPr>
              <a:t>: Ordinary Least Squares (OLS) Regression</a:t>
            </a:r>
          </a:p>
          <a:p>
            <a:pPr marL="800100" lvl="1" indent="-342900">
              <a:buFont typeface="Wingdings" pitchFamily="2" charset="2"/>
              <a:buChar char="v"/>
            </a:pPr>
            <a:r>
              <a:rPr lang="en-GB" sz="2600" b="1" dirty="0">
                <a:solidFill>
                  <a:schemeClr val="bg1"/>
                </a:solidFill>
                <a:effectLst/>
                <a:latin typeface="+mj-lt"/>
              </a:rPr>
              <a:t>Purpose</a:t>
            </a:r>
            <a:r>
              <a:rPr lang="en-GB" sz="2600" dirty="0">
                <a:solidFill>
                  <a:schemeClr val="bg1"/>
                </a:solidFill>
                <a:effectLst/>
                <a:latin typeface="+mj-lt"/>
              </a:rPr>
              <a:t>: To explore the relationship between salary and predictors such as job title, company, location, education level, and experience.</a:t>
            </a:r>
          </a:p>
          <a:p>
            <a:pPr marL="800100" lvl="1" indent="-342900">
              <a:buFont typeface="Wingdings" pitchFamily="2" charset="2"/>
              <a:buChar char="v"/>
            </a:pPr>
            <a:r>
              <a:rPr lang="en-GB" sz="2600" b="1" dirty="0">
                <a:solidFill>
                  <a:schemeClr val="bg1"/>
                </a:solidFill>
                <a:effectLst/>
                <a:latin typeface="+mj-lt"/>
              </a:rPr>
              <a:t>Equation</a:t>
            </a:r>
            <a:r>
              <a:rPr lang="en-GB" sz="2600" dirty="0">
                <a:solidFill>
                  <a:schemeClr val="bg1"/>
                </a:solidFill>
                <a:effectLst/>
                <a:latin typeface="+mj-lt"/>
              </a:rPr>
              <a:t>: Salary = </a:t>
            </a:r>
            <a:r>
              <a:rPr lang="el-GR" sz="2600" dirty="0">
                <a:solidFill>
                  <a:schemeClr val="bg1"/>
                </a:solidFill>
                <a:effectLst/>
                <a:latin typeface="+mj-lt"/>
              </a:rPr>
              <a:t>β₀ + β₁(</a:t>
            </a:r>
            <a:r>
              <a:rPr lang="en-GB" sz="2600" dirty="0">
                <a:solidFill>
                  <a:schemeClr val="bg1"/>
                </a:solidFill>
                <a:effectLst/>
                <a:latin typeface="+mj-lt"/>
              </a:rPr>
              <a:t>Job Title) + </a:t>
            </a:r>
            <a:r>
              <a:rPr lang="el-GR" sz="2600" dirty="0">
                <a:solidFill>
                  <a:schemeClr val="bg1"/>
                </a:solidFill>
                <a:effectLst/>
                <a:latin typeface="+mj-lt"/>
              </a:rPr>
              <a:t>β₂(</a:t>
            </a:r>
            <a:r>
              <a:rPr lang="en-GB" sz="2600" dirty="0">
                <a:solidFill>
                  <a:schemeClr val="bg1"/>
                </a:solidFill>
                <a:effectLst/>
                <a:latin typeface="+mj-lt"/>
              </a:rPr>
              <a:t>Company) + </a:t>
            </a:r>
            <a:r>
              <a:rPr lang="el-GR" sz="2600" dirty="0">
                <a:solidFill>
                  <a:schemeClr val="bg1"/>
                </a:solidFill>
                <a:effectLst/>
                <a:latin typeface="+mj-lt"/>
              </a:rPr>
              <a:t>β₃(</a:t>
            </a:r>
            <a:r>
              <a:rPr lang="en-GB" sz="2600" dirty="0">
                <a:solidFill>
                  <a:schemeClr val="bg1"/>
                </a:solidFill>
                <a:effectLst/>
                <a:latin typeface="+mj-lt"/>
              </a:rPr>
              <a:t>Location) + </a:t>
            </a:r>
            <a:r>
              <a:rPr lang="el-GR" sz="2600" dirty="0">
                <a:solidFill>
                  <a:schemeClr val="bg1"/>
                </a:solidFill>
                <a:effectLst/>
                <a:latin typeface="+mj-lt"/>
              </a:rPr>
              <a:t>β₄(</a:t>
            </a:r>
            <a:r>
              <a:rPr lang="en-GB" sz="2600" dirty="0">
                <a:solidFill>
                  <a:schemeClr val="bg1"/>
                </a:solidFill>
                <a:effectLst/>
                <a:latin typeface="+mj-lt"/>
              </a:rPr>
              <a:t>Level) +          </a:t>
            </a:r>
            <a:r>
              <a:rPr lang="el-GR" sz="2600" dirty="0">
                <a:solidFill>
                  <a:schemeClr val="bg1"/>
                </a:solidFill>
                <a:effectLst/>
                <a:latin typeface="+mj-lt"/>
              </a:rPr>
              <a:t>β₅(</a:t>
            </a:r>
            <a:r>
              <a:rPr lang="en-GB" sz="2600" dirty="0">
                <a:solidFill>
                  <a:schemeClr val="bg1"/>
                </a:solidFill>
                <a:effectLst/>
                <a:latin typeface="+mj-lt"/>
              </a:rPr>
              <a:t>Qualifications) + </a:t>
            </a:r>
            <a:r>
              <a:rPr lang="el-GR" sz="2600" dirty="0">
                <a:solidFill>
                  <a:schemeClr val="bg1"/>
                </a:solidFill>
                <a:effectLst/>
                <a:latin typeface="+mj-lt"/>
              </a:rPr>
              <a:t>ε</a:t>
            </a:r>
            <a:endParaRPr lang="en-US" sz="2600" dirty="0">
              <a:solidFill>
                <a:schemeClr val="bg1"/>
              </a:solidFill>
              <a:effectLst/>
              <a:latin typeface="+mj-lt"/>
            </a:endParaRPr>
          </a:p>
          <a:p>
            <a:pPr marL="457200" lvl="1"/>
            <a:endParaRPr lang="el-GR" sz="2400" dirty="0">
              <a:solidFill>
                <a:schemeClr val="bg1"/>
              </a:solidFill>
              <a:effectLst/>
              <a:latin typeface="+mj-lt"/>
            </a:endParaRPr>
          </a:p>
        </p:txBody>
      </p:sp>
    </p:spTree>
    <p:extLst>
      <p:ext uri="{BB962C8B-B14F-4D97-AF65-F5344CB8AC3E}">
        <p14:creationId xmlns:p14="http://schemas.microsoft.com/office/powerpoint/2010/main" val="317259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1" y="1210845"/>
            <a:ext cx="12190412" cy="5651334"/>
          </a:xfrm>
        </p:spPr>
        <p:txBody>
          <a:bodyPr>
            <a:normAutofit fontScale="85000" lnSpcReduction="20000"/>
          </a:bodyPr>
          <a:lstStyle/>
          <a:p>
            <a:pPr marL="0" indent="0"/>
            <a:r>
              <a:rPr lang="en-GB" sz="3100" b="1" dirty="0">
                <a:solidFill>
                  <a:schemeClr val="tx1"/>
                </a:solidFill>
              </a:rPr>
              <a:t>2. </a:t>
            </a:r>
            <a:r>
              <a:rPr lang="en-GB" sz="3100" b="1" dirty="0">
                <a:solidFill>
                  <a:schemeClr val="tx1"/>
                </a:solidFill>
                <a:effectLst/>
                <a:latin typeface="+mj-lt"/>
              </a:rPr>
              <a:t>Significant Predictors of Salary</a:t>
            </a:r>
            <a:r>
              <a:rPr lang="en-GB" sz="3100" dirty="0">
                <a:solidFill>
                  <a:schemeClr val="tx1"/>
                </a:solidFill>
                <a:effectLst/>
                <a:latin typeface="+mj-lt"/>
              </a:rPr>
              <a:t>:</a:t>
            </a:r>
          </a:p>
          <a:p>
            <a:pPr marL="800100" lvl="1" indent="-342900">
              <a:buFont typeface="Wingdings" pitchFamily="2" charset="2"/>
              <a:buChar char="v"/>
            </a:pPr>
            <a:r>
              <a:rPr lang="en-GB" sz="2800" b="1" i="0" dirty="0">
                <a:solidFill>
                  <a:schemeClr val="tx1"/>
                </a:solidFill>
                <a:effectLst/>
                <a:latin typeface="+mj-lt"/>
              </a:rPr>
              <a:t>Variables Considered</a:t>
            </a:r>
            <a:r>
              <a:rPr lang="en-GB" sz="2800" b="0" i="0" dirty="0">
                <a:solidFill>
                  <a:schemeClr val="tx1"/>
                </a:solidFill>
                <a:effectLst/>
                <a:latin typeface="+mj-lt"/>
              </a:rPr>
              <a:t>: </a:t>
            </a:r>
          </a:p>
          <a:p>
            <a:pPr marL="457200" lvl="1" indent="0" algn="just"/>
            <a:r>
              <a:rPr lang="en-GB" sz="2800" i="0" dirty="0">
                <a:solidFill>
                  <a:schemeClr val="tx1"/>
                </a:solidFill>
              </a:rPr>
              <a:t>	</a:t>
            </a:r>
            <a:r>
              <a:rPr lang="en-GB" sz="2800" b="0" i="0" dirty="0">
                <a:solidFill>
                  <a:schemeClr val="tx1"/>
                </a:solidFill>
                <a:effectLst/>
                <a:latin typeface="+mj-lt"/>
              </a:rPr>
              <a:t>The model considered categorical variables for job title, company,  and location, as well </a:t>
            </a:r>
          </a:p>
          <a:p>
            <a:pPr marL="457200" lvl="1" indent="0" algn="just"/>
            <a:r>
              <a:rPr lang="en-GB" sz="2800" b="0" i="0" dirty="0">
                <a:solidFill>
                  <a:schemeClr val="tx1"/>
                </a:solidFill>
                <a:effectLst/>
                <a:latin typeface="+mj-lt"/>
              </a:rPr>
              <a:t>as ordinal variables for levels and quantitative measures for qualifications.</a:t>
            </a:r>
          </a:p>
          <a:p>
            <a:pPr marL="457200" lvl="1" indent="0" algn="just"/>
            <a:endParaRPr lang="en-GB" sz="2800" b="0" i="0" dirty="0">
              <a:solidFill>
                <a:schemeClr val="tx1"/>
              </a:solidFill>
              <a:effectLst/>
              <a:latin typeface="+mj-lt"/>
            </a:endParaRPr>
          </a:p>
          <a:p>
            <a:pPr marL="800100" lvl="1" indent="-342900">
              <a:buFont typeface="Wingdings" pitchFamily="2" charset="2"/>
              <a:buChar char="v"/>
            </a:pPr>
            <a:r>
              <a:rPr lang="en-GB" sz="2800" b="1" i="0" dirty="0">
                <a:solidFill>
                  <a:schemeClr val="tx1"/>
                </a:solidFill>
                <a:effectLst/>
              </a:rPr>
              <a:t>Findings</a:t>
            </a:r>
            <a:r>
              <a:rPr lang="en-GB" sz="2800" b="0" i="0" dirty="0">
                <a:solidFill>
                  <a:schemeClr val="tx1"/>
                </a:solidFill>
                <a:effectLst/>
              </a:rPr>
              <a:t>:</a:t>
            </a:r>
          </a:p>
          <a:p>
            <a:pPr marL="742950" lvl="1" indent="-285750" algn="l">
              <a:buFont typeface="Arial" panose="020B0604020202020204" pitchFamily="34" charset="0"/>
              <a:buChar char="•"/>
            </a:pPr>
            <a:r>
              <a:rPr lang="en-GB" sz="2800" b="1" i="0" dirty="0">
                <a:solidFill>
                  <a:schemeClr val="tx1"/>
                </a:solidFill>
                <a:effectLst/>
              </a:rPr>
              <a:t>Job Title</a:t>
            </a:r>
            <a:r>
              <a:rPr lang="en-GB" sz="2800" b="0" i="0" dirty="0">
                <a:solidFill>
                  <a:schemeClr val="tx1"/>
                </a:solidFill>
                <a:effectLst/>
              </a:rPr>
              <a:t>: Significant impact on salary, with certain titles like 'Senior Data Scientist’               commanding higher wages.</a:t>
            </a:r>
          </a:p>
          <a:p>
            <a:pPr marL="742950" lvl="1" indent="-285750" algn="l">
              <a:buFont typeface="Arial" panose="020B0604020202020204" pitchFamily="34" charset="0"/>
              <a:buChar char="•"/>
            </a:pPr>
            <a:r>
              <a:rPr lang="en-GB" sz="2800" b="1" i="0" dirty="0">
                <a:solidFill>
                  <a:schemeClr val="tx1"/>
                </a:solidFill>
                <a:effectLst/>
              </a:rPr>
              <a:t>Company</a:t>
            </a:r>
            <a:r>
              <a:rPr lang="en-GB" sz="2800" b="0" i="0" dirty="0">
                <a:solidFill>
                  <a:schemeClr val="tx1"/>
                </a:solidFill>
                <a:effectLst/>
              </a:rPr>
              <a:t>: Certain companies are associated with higher salaries, possibly reflecting             industry reputation and revenue scales.</a:t>
            </a:r>
          </a:p>
          <a:p>
            <a:pPr marL="742950" lvl="1" indent="-285750" algn="l">
              <a:buFont typeface="Arial" panose="020B0604020202020204" pitchFamily="34" charset="0"/>
              <a:buChar char="•"/>
            </a:pPr>
            <a:r>
              <a:rPr lang="en-GB" sz="2800" b="1" i="0" dirty="0">
                <a:solidFill>
                  <a:schemeClr val="tx1"/>
                </a:solidFill>
                <a:effectLst/>
              </a:rPr>
              <a:t>Location</a:t>
            </a:r>
            <a:r>
              <a:rPr lang="en-GB" sz="2800" b="0" i="0" dirty="0">
                <a:solidFill>
                  <a:schemeClr val="tx1"/>
                </a:solidFill>
                <a:effectLst/>
              </a:rPr>
              <a:t>: Geographic location played a crucial role, with places like San Francisco and New York offering higher salaries due to cost of living and demand for skills.</a:t>
            </a:r>
          </a:p>
          <a:p>
            <a:pPr marL="742950" lvl="1" indent="-285750" algn="l">
              <a:buFont typeface="Arial" panose="020B0604020202020204" pitchFamily="34" charset="0"/>
              <a:buChar char="•"/>
            </a:pPr>
            <a:r>
              <a:rPr lang="en-GB" sz="2800" b="1" i="0" dirty="0">
                <a:solidFill>
                  <a:schemeClr val="tx1"/>
                </a:solidFill>
                <a:effectLst/>
              </a:rPr>
              <a:t>Level</a:t>
            </a:r>
            <a:r>
              <a:rPr lang="en-GB" sz="2800" b="0" i="0" dirty="0">
                <a:solidFill>
                  <a:schemeClr val="tx1"/>
                </a:solidFill>
                <a:effectLst/>
              </a:rPr>
              <a:t>: Higher levels within job titles showed a positive correlation with salary, indicating     that career advancement is a reliable predictor of increased earnings.</a:t>
            </a:r>
          </a:p>
          <a:p>
            <a:pPr marL="742950" lvl="1" indent="-285750" algn="l">
              <a:buFont typeface="Arial" panose="020B0604020202020204" pitchFamily="34" charset="0"/>
              <a:buChar char="•"/>
            </a:pPr>
            <a:r>
              <a:rPr lang="en-GB" sz="2800" b="1" i="0" dirty="0">
                <a:solidFill>
                  <a:schemeClr val="tx1"/>
                </a:solidFill>
                <a:effectLst/>
              </a:rPr>
              <a:t>Qualifications</a:t>
            </a:r>
            <a:r>
              <a:rPr lang="en-GB" sz="2800" b="0" i="0" dirty="0">
                <a:solidFill>
                  <a:schemeClr val="tx1"/>
                </a:solidFill>
                <a:effectLst/>
              </a:rPr>
              <a:t>: Advanced degrees and relevant certifications showed a positive effect on    salary, although the impact varied across different job titles.</a:t>
            </a:r>
          </a:p>
        </p:txBody>
      </p:sp>
    </p:spTree>
    <p:extLst>
      <p:ext uri="{BB962C8B-B14F-4D97-AF65-F5344CB8AC3E}">
        <p14:creationId xmlns:p14="http://schemas.microsoft.com/office/powerpoint/2010/main" val="2799734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1" y="1632085"/>
            <a:ext cx="7679382" cy="2612640"/>
          </a:xfrm>
        </p:spPr>
        <p:txBody>
          <a:bodyPr>
            <a:normAutofit/>
          </a:bodyPr>
          <a:lstStyle/>
          <a:p>
            <a:pPr algn="l"/>
            <a:r>
              <a:rPr lang="en-GB" sz="2600" b="1" i="0" dirty="0">
                <a:solidFill>
                  <a:schemeClr val="tx1"/>
                </a:solidFill>
                <a:effectLst/>
              </a:rPr>
              <a:t>Model Performance and Evaluation</a:t>
            </a:r>
            <a:r>
              <a:rPr lang="en-GB" sz="2600" b="0" i="0" dirty="0">
                <a:solidFill>
                  <a:schemeClr val="tx1"/>
                </a:solidFill>
                <a:effectLst/>
              </a:rPr>
              <a:t>:</a:t>
            </a:r>
          </a:p>
          <a:p>
            <a:pPr algn="l">
              <a:buFont typeface="Arial" panose="020B0604020202020204" pitchFamily="34" charset="0"/>
              <a:buChar char="•"/>
            </a:pPr>
            <a:r>
              <a:rPr lang="en-GB" sz="2400" b="1" i="0" dirty="0">
                <a:solidFill>
                  <a:schemeClr val="tx1"/>
                </a:solidFill>
                <a:effectLst/>
              </a:rPr>
              <a:t>R² Value</a:t>
            </a:r>
            <a:r>
              <a:rPr lang="en-GB" sz="2400" b="0" i="0" dirty="0">
                <a:solidFill>
                  <a:schemeClr val="tx1"/>
                </a:solidFill>
                <a:effectLst/>
              </a:rPr>
              <a:t>: Indicated how well the variables explained the variance in salary</a:t>
            </a:r>
            <a:r>
              <a:rPr lang="en-GB" sz="2400" i="0" dirty="0">
                <a:solidFill>
                  <a:schemeClr val="tx1"/>
                </a:solidFill>
              </a:rPr>
              <a:t>: 0.960</a:t>
            </a:r>
            <a:endParaRPr lang="en-GB" sz="2400" b="0" i="0" dirty="0">
              <a:solidFill>
                <a:schemeClr val="tx1"/>
              </a:solidFill>
              <a:effectLst/>
            </a:endParaRPr>
          </a:p>
          <a:p>
            <a:pPr algn="l">
              <a:buFont typeface="Arial" panose="020B0604020202020204" pitchFamily="34" charset="0"/>
              <a:buChar char="•"/>
            </a:pPr>
            <a:r>
              <a:rPr lang="en-GB" sz="2400" b="1" i="0" dirty="0">
                <a:solidFill>
                  <a:schemeClr val="tx1"/>
                </a:solidFill>
                <a:effectLst/>
              </a:rPr>
              <a:t>F-Statistic</a:t>
            </a:r>
            <a:r>
              <a:rPr lang="en-GB" sz="2400" b="0" i="0" dirty="0">
                <a:solidFill>
                  <a:schemeClr val="tx1"/>
                </a:solidFill>
                <a:effectLst/>
              </a:rPr>
              <a:t>: Demonstrated the overall significance of the   regression model</a:t>
            </a:r>
            <a:r>
              <a:rPr lang="en-GB" sz="2400" i="0" dirty="0">
                <a:solidFill>
                  <a:schemeClr val="tx1"/>
                </a:solidFill>
              </a:rPr>
              <a:t>: 14.44</a:t>
            </a:r>
            <a:endParaRPr lang="en-GB" sz="2400" b="0" i="0" dirty="0">
              <a:solidFill>
                <a:schemeClr val="tx1"/>
              </a:solidFill>
              <a:effectLst/>
            </a:endParaRPr>
          </a:p>
          <a:p>
            <a:pPr marL="0" indent="0" algn="l"/>
            <a:r>
              <a:rPr lang="en-GB" sz="2400" i="0" dirty="0">
                <a:solidFill>
                  <a:schemeClr val="tx1"/>
                </a:solidFill>
              </a:rPr>
              <a:t>	</a:t>
            </a:r>
            <a:endParaRPr lang="en-GB" sz="2400" b="0" i="0" dirty="0">
              <a:solidFill>
                <a:schemeClr val="tx1"/>
              </a:solidFill>
              <a:effectLst/>
            </a:endParaRPr>
          </a:p>
        </p:txBody>
      </p:sp>
      <p:pic>
        <p:nvPicPr>
          <p:cNvPr id="4" name="Picture 3">
            <a:extLst>
              <a:ext uri="{FF2B5EF4-FFF2-40B4-BE49-F238E27FC236}">
                <a16:creationId xmlns:a16="http://schemas.microsoft.com/office/drawing/2014/main" id="{FD36E7C5-09E8-79D9-4587-E9F4EB3F5038}"/>
              </a:ext>
            </a:extLst>
          </p:cNvPr>
          <p:cNvPicPr>
            <a:picLocks noChangeAspect="1"/>
          </p:cNvPicPr>
          <p:nvPr/>
        </p:nvPicPr>
        <p:blipFill rotWithShape="1">
          <a:blip r:embed="rId2">
            <a:extLst>
              <a:ext uri="{28A0092B-C50C-407E-A947-70E740481C1C}">
                <a14:useLocalDpi xmlns:a14="http://schemas.microsoft.com/office/drawing/2010/main" val="0"/>
              </a:ext>
            </a:extLst>
          </a:blip>
          <a:srcRect r="43603"/>
          <a:stretch/>
        </p:blipFill>
        <p:spPr>
          <a:xfrm>
            <a:off x="7679383" y="1320971"/>
            <a:ext cx="4511030" cy="2923754"/>
          </a:xfrm>
          <a:prstGeom prst="rect">
            <a:avLst/>
          </a:prstGeom>
        </p:spPr>
      </p:pic>
      <p:sp>
        <p:nvSpPr>
          <p:cNvPr id="5" name="내용 개체 틀 36">
            <a:extLst>
              <a:ext uri="{FF2B5EF4-FFF2-40B4-BE49-F238E27FC236}">
                <a16:creationId xmlns:a16="http://schemas.microsoft.com/office/drawing/2014/main" id="{90B829A6-893D-BFCF-8B3C-B20139B891BD}"/>
              </a:ext>
            </a:extLst>
          </p:cNvPr>
          <p:cNvSpPr txBox="1">
            <a:spLocks/>
          </p:cNvSpPr>
          <p:nvPr/>
        </p:nvSpPr>
        <p:spPr>
          <a:xfrm>
            <a:off x="1" y="4555839"/>
            <a:ext cx="12190412" cy="1954392"/>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3E393F"/>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3E393F"/>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3E393F"/>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3E393F"/>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3E393F"/>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GB" sz="2600" b="1" i="0" dirty="0">
                <a:solidFill>
                  <a:schemeClr val="tx1"/>
                </a:solidFill>
              </a:rPr>
              <a:t>Implications</a:t>
            </a:r>
            <a:r>
              <a:rPr lang="en-GB" sz="2600" i="0" dirty="0">
                <a:solidFill>
                  <a:schemeClr val="tx1"/>
                </a:solidFill>
              </a:rPr>
              <a:t>:</a:t>
            </a:r>
          </a:p>
          <a:p>
            <a:pPr>
              <a:buFont typeface="Arial" pitchFamily="34" charset="0"/>
              <a:buChar char="•"/>
            </a:pPr>
            <a:r>
              <a:rPr lang="en-GB" sz="2400" i="0" dirty="0">
                <a:solidFill>
                  <a:schemeClr val="tx1"/>
                </a:solidFill>
              </a:rPr>
              <a:t>These findings provide actionable insights for both employers and employees. Employers can better structure their compensation strategies, while employees can focus on areas that         enhance their earning potential.</a:t>
            </a:r>
          </a:p>
        </p:txBody>
      </p:sp>
    </p:spTree>
    <p:extLst>
      <p:ext uri="{BB962C8B-B14F-4D97-AF65-F5344CB8AC3E}">
        <p14:creationId xmlns:p14="http://schemas.microsoft.com/office/powerpoint/2010/main" val="2939562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670" y="1309826"/>
            <a:ext cx="2304256" cy="553998"/>
          </a:xfrm>
          <a:prstGeom prst="rect">
            <a:avLst/>
          </a:prstGeom>
          <a:noFill/>
        </p:spPr>
        <p:txBody>
          <a:bodyPr wrap="square" rtlCol="0">
            <a:spAutoFit/>
          </a:bodyPr>
          <a:lstStyle/>
          <a:p>
            <a:pPr algn="ctr"/>
            <a:r>
              <a:rPr lang="en-US" altLang="ko-KR" sz="3000" b="1" dirty="0">
                <a:solidFill>
                  <a:srgbClr val="3E393F"/>
                </a:solidFill>
                <a:latin typeface="+mj-lt"/>
                <a:ea typeface="맑은 고딕" panose="020B0503020000020004" pitchFamily="50" charset="-127"/>
              </a:rPr>
              <a:t>CONTENTS</a:t>
            </a:r>
            <a:endParaRPr lang="ko-KR" altLang="en-US" sz="3000" b="1" dirty="0">
              <a:solidFill>
                <a:srgbClr val="3E393F"/>
              </a:solidFill>
              <a:latin typeface="+mj-lt"/>
              <a:ea typeface="맑은 고딕" panose="020B0503020000020004" pitchFamily="50" charset="-127"/>
            </a:endParaRPr>
          </a:p>
        </p:txBody>
      </p:sp>
      <p:grpSp>
        <p:nvGrpSpPr>
          <p:cNvPr id="3" name="그룹 2">
            <a:extLst>
              <a:ext uri="{FF2B5EF4-FFF2-40B4-BE49-F238E27FC236}">
                <a16:creationId xmlns:a16="http://schemas.microsoft.com/office/drawing/2014/main" id="{4A4C3B4D-8875-4F41-916C-966ABEBDE131}"/>
              </a:ext>
            </a:extLst>
          </p:cNvPr>
          <p:cNvGrpSpPr/>
          <p:nvPr/>
        </p:nvGrpSpPr>
        <p:grpSpPr>
          <a:xfrm>
            <a:off x="6151765" y="440232"/>
            <a:ext cx="4628397" cy="815390"/>
            <a:chOff x="961497" y="483470"/>
            <a:chExt cx="869434" cy="815390"/>
          </a:xfrm>
        </p:grpSpPr>
        <p:sp>
          <p:nvSpPr>
            <p:cNvPr id="4" name="Text Box 5"/>
            <p:cNvSpPr txBox="1">
              <a:spLocks noChangeArrowheads="1"/>
            </p:cNvSpPr>
            <p:nvPr/>
          </p:nvSpPr>
          <p:spPr bwMode="auto">
            <a:xfrm>
              <a:off x="961497" y="898750"/>
              <a:ext cx="869434" cy="400110"/>
            </a:xfrm>
            <a:prstGeom prst="rect">
              <a:avLst/>
            </a:prstGeom>
            <a:noFill/>
            <a:ln w="9525">
              <a:noFill/>
              <a:miter lim="800000"/>
              <a:headEnd/>
              <a:tailEnd/>
            </a:ln>
          </p:spPr>
          <p:txBody>
            <a:bodyPr wrap="square">
              <a:spAutoFit/>
            </a:bodyPr>
            <a:lstStyle/>
            <a:p>
              <a:pPr>
                <a:defRPr/>
              </a:pPr>
              <a:r>
                <a:rPr lang="en-US" altLang="ko-KR" b="1" dirty="0">
                  <a:solidFill>
                    <a:srgbClr val="FFFFE6"/>
                  </a:solidFill>
                  <a:latin typeface="+mj-lt"/>
                  <a:ea typeface="맑은 고딕" panose="020B0503020000020004" pitchFamily="50" charset="-127"/>
                </a:rPr>
                <a:t>Introduction</a:t>
              </a:r>
            </a:p>
          </p:txBody>
        </p:sp>
        <p:sp>
          <p:nvSpPr>
            <p:cNvPr id="6" name="TextBox 13"/>
            <p:cNvSpPr txBox="1">
              <a:spLocks noChangeArrowheads="1"/>
            </p:cNvSpPr>
            <p:nvPr/>
          </p:nvSpPr>
          <p:spPr bwMode="auto">
            <a:xfrm>
              <a:off x="961497" y="483470"/>
              <a:ext cx="108212" cy="477054"/>
            </a:xfrm>
            <a:prstGeom prst="rect">
              <a:avLst/>
            </a:prstGeom>
            <a:noFill/>
            <a:ln w="9525">
              <a:noFill/>
              <a:miter lim="800000"/>
              <a:headEnd/>
              <a:tailEnd/>
            </a:ln>
          </p:spPr>
          <p:txBody>
            <a:bodyPr wrap="square">
              <a:spAutoFit/>
            </a:bodyPr>
            <a:lstStyle/>
            <a:p>
              <a:r>
                <a:rPr lang="en-US" altLang="ko-KR" sz="2500" b="1" dirty="0">
                  <a:solidFill>
                    <a:srgbClr val="FFFFE6"/>
                  </a:solidFill>
                  <a:latin typeface="+mj-lt"/>
                  <a:ea typeface="맑은 고딕" panose="020B0503020000020004" pitchFamily="50" charset="-127"/>
                </a:rPr>
                <a:t>01</a:t>
              </a:r>
              <a:endParaRPr lang="ko-KR" altLang="en-US" sz="2500" b="1" dirty="0">
                <a:solidFill>
                  <a:srgbClr val="FFFFE6"/>
                </a:solidFill>
                <a:latin typeface="+mj-lt"/>
                <a:ea typeface="맑은 고딕" panose="020B0503020000020004" pitchFamily="50" charset="-127"/>
              </a:endParaRPr>
            </a:p>
          </p:txBody>
        </p:sp>
      </p:grpSp>
      <p:grpSp>
        <p:nvGrpSpPr>
          <p:cNvPr id="23" name="그룹 22">
            <a:extLst>
              <a:ext uri="{FF2B5EF4-FFF2-40B4-BE49-F238E27FC236}">
                <a16:creationId xmlns:a16="http://schemas.microsoft.com/office/drawing/2014/main" id="{4A4C3B4D-8875-4F41-916C-966ABEBDE131}"/>
              </a:ext>
            </a:extLst>
          </p:cNvPr>
          <p:cNvGrpSpPr/>
          <p:nvPr/>
        </p:nvGrpSpPr>
        <p:grpSpPr>
          <a:xfrm>
            <a:off x="6140509" y="1253674"/>
            <a:ext cx="4628397" cy="815390"/>
            <a:chOff x="961497" y="483470"/>
            <a:chExt cx="869434" cy="815390"/>
          </a:xfrm>
        </p:grpSpPr>
        <p:sp>
          <p:nvSpPr>
            <p:cNvPr id="24" name="Text Box 5"/>
            <p:cNvSpPr txBox="1">
              <a:spLocks noChangeArrowheads="1"/>
            </p:cNvSpPr>
            <p:nvPr/>
          </p:nvSpPr>
          <p:spPr bwMode="auto">
            <a:xfrm>
              <a:off x="961497" y="898750"/>
              <a:ext cx="869434" cy="400110"/>
            </a:xfrm>
            <a:prstGeom prst="rect">
              <a:avLst/>
            </a:prstGeom>
            <a:noFill/>
            <a:ln w="9525">
              <a:noFill/>
              <a:miter lim="800000"/>
              <a:headEnd/>
              <a:tailEnd/>
            </a:ln>
          </p:spPr>
          <p:txBody>
            <a:bodyPr wrap="square">
              <a:spAutoFit/>
            </a:bodyPr>
            <a:lstStyle/>
            <a:p>
              <a:pPr>
                <a:defRPr/>
              </a:pPr>
              <a:r>
                <a:rPr lang="en-US" altLang="ko-KR" b="1" dirty="0">
                  <a:solidFill>
                    <a:srgbClr val="FFFFE6"/>
                  </a:solidFill>
                  <a:latin typeface="+mj-lt"/>
                  <a:ea typeface="맑은 고딕" panose="020B0503020000020004" pitchFamily="50" charset="-127"/>
                </a:rPr>
                <a:t>Data Description</a:t>
              </a:r>
            </a:p>
          </p:txBody>
        </p:sp>
        <p:sp>
          <p:nvSpPr>
            <p:cNvPr id="26" name="TextBox 13"/>
            <p:cNvSpPr txBox="1">
              <a:spLocks noChangeArrowheads="1"/>
            </p:cNvSpPr>
            <p:nvPr/>
          </p:nvSpPr>
          <p:spPr bwMode="auto">
            <a:xfrm>
              <a:off x="961497" y="483470"/>
              <a:ext cx="108212" cy="477054"/>
            </a:xfrm>
            <a:prstGeom prst="rect">
              <a:avLst/>
            </a:prstGeom>
            <a:noFill/>
            <a:ln w="9525">
              <a:noFill/>
              <a:miter lim="800000"/>
              <a:headEnd/>
              <a:tailEnd/>
            </a:ln>
          </p:spPr>
          <p:txBody>
            <a:bodyPr wrap="square">
              <a:spAutoFit/>
            </a:bodyPr>
            <a:lstStyle/>
            <a:p>
              <a:r>
                <a:rPr lang="en-US" altLang="ko-KR" sz="2500" b="1" dirty="0">
                  <a:solidFill>
                    <a:srgbClr val="FFFFE6"/>
                  </a:solidFill>
                  <a:latin typeface="+mj-lt"/>
                  <a:ea typeface="맑은 고딕" panose="020B0503020000020004" pitchFamily="50" charset="-127"/>
                </a:rPr>
                <a:t>02</a:t>
              </a:r>
              <a:endParaRPr lang="ko-KR" altLang="en-US" sz="2500" b="1" dirty="0">
                <a:solidFill>
                  <a:srgbClr val="FFFFE6"/>
                </a:solidFill>
                <a:latin typeface="+mj-lt"/>
                <a:ea typeface="맑은 고딕" panose="020B0503020000020004" pitchFamily="50" charset="-127"/>
              </a:endParaRPr>
            </a:p>
          </p:txBody>
        </p:sp>
      </p:grpSp>
      <p:grpSp>
        <p:nvGrpSpPr>
          <p:cNvPr id="27" name="그룹 26">
            <a:extLst>
              <a:ext uri="{FF2B5EF4-FFF2-40B4-BE49-F238E27FC236}">
                <a16:creationId xmlns:a16="http://schemas.microsoft.com/office/drawing/2014/main" id="{4A4C3B4D-8875-4F41-916C-966ABEBDE131}"/>
              </a:ext>
            </a:extLst>
          </p:cNvPr>
          <p:cNvGrpSpPr/>
          <p:nvPr/>
        </p:nvGrpSpPr>
        <p:grpSpPr>
          <a:xfrm>
            <a:off x="6140510" y="2102335"/>
            <a:ext cx="4628397" cy="815390"/>
            <a:chOff x="961497" y="483470"/>
            <a:chExt cx="869434" cy="815390"/>
          </a:xfrm>
        </p:grpSpPr>
        <p:sp>
          <p:nvSpPr>
            <p:cNvPr id="28" name="Text Box 5"/>
            <p:cNvSpPr txBox="1">
              <a:spLocks noChangeArrowheads="1"/>
            </p:cNvSpPr>
            <p:nvPr/>
          </p:nvSpPr>
          <p:spPr bwMode="auto">
            <a:xfrm>
              <a:off x="961497" y="898750"/>
              <a:ext cx="869434" cy="400110"/>
            </a:xfrm>
            <a:prstGeom prst="rect">
              <a:avLst/>
            </a:prstGeom>
            <a:noFill/>
            <a:ln w="9525">
              <a:noFill/>
              <a:miter lim="800000"/>
              <a:headEnd/>
              <a:tailEnd/>
            </a:ln>
          </p:spPr>
          <p:txBody>
            <a:bodyPr wrap="square">
              <a:spAutoFit/>
            </a:bodyPr>
            <a:lstStyle/>
            <a:p>
              <a:pPr>
                <a:defRPr/>
              </a:pPr>
              <a:r>
                <a:rPr lang="en-US" altLang="ko-KR" b="1" dirty="0">
                  <a:solidFill>
                    <a:srgbClr val="FFFFE6"/>
                  </a:solidFill>
                  <a:latin typeface="+mj-lt"/>
                  <a:ea typeface="맑은 고딕" panose="020B0503020000020004" pitchFamily="50" charset="-127"/>
                </a:rPr>
                <a:t>Data Cleaning &amp; Pre-Processing</a:t>
              </a:r>
            </a:p>
          </p:txBody>
        </p:sp>
        <p:sp>
          <p:nvSpPr>
            <p:cNvPr id="30" name="TextBox 13"/>
            <p:cNvSpPr txBox="1">
              <a:spLocks noChangeArrowheads="1"/>
            </p:cNvSpPr>
            <p:nvPr/>
          </p:nvSpPr>
          <p:spPr bwMode="auto">
            <a:xfrm>
              <a:off x="961497" y="483470"/>
              <a:ext cx="108212" cy="477054"/>
            </a:xfrm>
            <a:prstGeom prst="rect">
              <a:avLst/>
            </a:prstGeom>
            <a:noFill/>
            <a:ln w="9525">
              <a:noFill/>
              <a:miter lim="800000"/>
              <a:headEnd/>
              <a:tailEnd/>
            </a:ln>
          </p:spPr>
          <p:txBody>
            <a:bodyPr wrap="square">
              <a:spAutoFit/>
            </a:bodyPr>
            <a:lstStyle/>
            <a:p>
              <a:r>
                <a:rPr lang="en-US" altLang="ko-KR" sz="2500" b="1" dirty="0">
                  <a:solidFill>
                    <a:srgbClr val="FFFFE6"/>
                  </a:solidFill>
                  <a:latin typeface="+mj-lt"/>
                  <a:ea typeface="맑은 고딕" panose="020B0503020000020004" pitchFamily="50" charset="-127"/>
                </a:rPr>
                <a:t>03</a:t>
              </a:r>
              <a:endParaRPr lang="ko-KR" altLang="en-US" sz="2500" b="1" dirty="0">
                <a:solidFill>
                  <a:srgbClr val="FFFFE6"/>
                </a:solidFill>
                <a:latin typeface="+mj-lt"/>
                <a:ea typeface="맑은 고딕" panose="020B0503020000020004" pitchFamily="50" charset="-127"/>
              </a:endParaRPr>
            </a:p>
          </p:txBody>
        </p:sp>
      </p:grpSp>
      <p:grpSp>
        <p:nvGrpSpPr>
          <p:cNvPr id="31" name="그룹 30">
            <a:extLst>
              <a:ext uri="{FF2B5EF4-FFF2-40B4-BE49-F238E27FC236}">
                <a16:creationId xmlns:a16="http://schemas.microsoft.com/office/drawing/2014/main" id="{4A4C3B4D-8875-4F41-916C-966ABEBDE131}"/>
              </a:ext>
            </a:extLst>
          </p:cNvPr>
          <p:cNvGrpSpPr/>
          <p:nvPr/>
        </p:nvGrpSpPr>
        <p:grpSpPr>
          <a:xfrm>
            <a:off x="6140873" y="2915659"/>
            <a:ext cx="4628397" cy="815390"/>
            <a:chOff x="961497" y="483470"/>
            <a:chExt cx="869434" cy="815390"/>
          </a:xfrm>
        </p:grpSpPr>
        <p:sp>
          <p:nvSpPr>
            <p:cNvPr id="32" name="Text Box 5"/>
            <p:cNvSpPr txBox="1">
              <a:spLocks noChangeArrowheads="1"/>
            </p:cNvSpPr>
            <p:nvPr/>
          </p:nvSpPr>
          <p:spPr bwMode="auto">
            <a:xfrm>
              <a:off x="961497" y="898750"/>
              <a:ext cx="869434" cy="400110"/>
            </a:xfrm>
            <a:prstGeom prst="rect">
              <a:avLst/>
            </a:prstGeom>
            <a:noFill/>
            <a:ln w="9525">
              <a:noFill/>
              <a:miter lim="800000"/>
              <a:headEnd/>
              <a:tailEnd/>
            </a:ln>
          </p:spPr>
          <p:txBody>
            <a:bodyPr wrap="square">
              <a:spAutoFit/>
            </a:bodyPr>
            <a:lstStyle/>
            <a:p>
              <a:pPr>
                <a:defRPr/>
              </a:pPr>
              <a:r>
                <a:rPr lang="en-US" altLang="ko-KR" b="1" dirty="0">
                  <a:solidFill>
                    <a:srgbClr val="FFFFE6"/>
                  </a:solidFill>
                  <a:latin typeface="+mj-lt"/>
                  <a:ea typeface="맑은 고딕" panose="020B0503020000020004" pitchFamily="50" charset="-127"/>
                </a:rPr>
                <a:t>Exploratory Data Analysis</a:t>
              </a:r>
            </a:p>
          </p:txBody>
        </p:sp>
        <p:sp>
          <p:nvSpPr>
            <p:cNvPr id="34" name="TextBox 13"/>
            <p:cNvSpPr txBox="1">
              <a:spLocks noChangeArrowheads="1"/>
            </p:cNvSpPr>
            <p:nvPr/>
          </p:nvSpPr>
          <p:spPr bwMode="auto">
            <a:xfrm>
              <a:off x="961497" y="483470"/>
              <a:ext cx="108212" cy="477054"/>
            </a:xfrm>
            <a:prstGeom prst="rect">
              <a:avLst/>
            </a:prstGeom>
            <a:noFill/>
            <a:ln w="9525">
              <a:noFill/>
              <a:miter lim="800000"/>
              <a:headEnd/>
              <a:tailEnd/>
            </a:ln>
          </p:spPr>
          <p:txBody>
            <a:bodyPr wrap="square">
              <a:spAutoFit/>
            </a:bodyPr>
            <a:lstStyle/>
            <a:p>
              <a:r>
                <a:rPr lang="en-US" altLang="ko-KR" sz="2500" b="1" dirty="0">
                  <a:solidFill>
                    <a:srgbClr val="FFFFE6"/>
                  </a:solidFill>
                  <a:latin typeface="+mj-lt"/>
                  <a:ea typeface="맑은 고딕" panose="020B0503020000020004" pitchFamily="50" charset="-127"/>
                </a:rPr>
                <a:t>04</a:t>
              </a:r>
              <a:endParaRPr lang="ko-KR" altLang="en-US" sz="2500" b="1" dirty="0">
                <a:solidFill>
                  <a:srgbClr val="FFFFE6"/>
                </a:solidFill>
                <a:latin typeface="+mj-lt"/>
                <a:ea typeface="맑은 고딕" panose="020B0503020000020004" pitchFamily="50" charset="-127"/>
              </a:endParaRPr>
            </a:p>
          </p:txBody>
        </p:sp>
      </p:grpSp>
      <p:grpSp>
        <p:nvGrpSpPr>
          <p:cNvPr id="35" name="그룹 34">
            <a:extLst>
              <a:ext uri="{FF2B5EF4-FFF2-40B4-BE49-F238E27FC236}">
                <a16:creationId xmlns:a16="http://schemas.microsoft.com/office/drawing/2014/main" id="{4A4C3B4D-8875-4F41-916C-966ABEBDE131}"/>
              </a:ext>
            </a:extLst>
          </p:cNvPr>
          <p:cNvGrpSpPr/>
          <p:nvPr/>
        </p:nvGrpSpPr>
        <p:grpSpPr>
          <a:xfrm>
            <a:off x="6146462" y="3731167"/>
            <a:ext cx="4628397" cy="815390"/>
            <a:chOff x="961497" y="483470"/>
            <a:chExt cx="869434" cy="815390"/>
          </a:xfrm>
        </p:grpSpPr>
        <p:sp>
          <p:nvSpPr>
            <p:cNvPr id="36" name="Text Box 5"/>
            <p:cNvSpPr txBox="1">
              <a:spLocks noChangeArrowheads="1"/>
            </p:cNvSpPr>
            <p:nvPr/>
          </p:nvSpPr>
          <p:spPr bwMode="auto">
            <a:xfrm>
              <a:off x="961497" y="898750"/>
              <a:ext cx="869434" cy="400110"/>
            </a:xfrm>
            <a:prstGeom prst="rect">
              <a:avLst/>
            </a:prstGeom>
            <a:noFill/>
            <a:ln w="9525">
              <a:noFill/>
              <a:miter lim="800000"/>
              <a:headEnd/>
              <a:tailEnd/>
            </a:ln>
          </p:spPr>
          <p:txBody>
            <a:bodyPr wrap="square">
              <a:spAutoFit/>
            </a:bodyPr>
            <a:lstStyle/>
            <a:p>
              <a:pPr>
                <a:defRPr/>
              </a:pPr>
              <a:r>
                <a:rPr lang="en-US" altLang="ko-KR" b="1" dirty="0">
                  <a:solidFill>
                    <a:srgbClr val="FFFFE6"/>
                  </a:solidFill>
                  <a:latin typeface="+mj-lt"/>
                  <a:ea typeface="맑은 고딕" panose="020B0503020000020004" pitchFamily="50" charset="-127"/>
                </a:rPr>
                <a:t>Statistical Analysis</a:t>
              </a:r>
            </a:p>
          </p:txBody>
        </p:sp>
        <p:sp>
          <p:nvSpPr>
            <p:cNvPr id="38" name="TextBox 13"/>
            <p:cNvSpPr txBox="1">
              <a:spLocks noChangeArrowheads="1"/>
            </p:cNvSpPr>
            <p:nvPr/>
          </p:nvSpPr>
          <p:spPr bwMode="auto">
            <a:xfrm>
              <a:off x="961497" y="483470"/>
              <a:ext cx="108212" cy="477054"/>
            </a:xfrm>
            <a:prstGeom prst="rect">
              <a:avLst/>
            </a:prstGeom>
            <a:noFill/>
            <a:ln w="9525">
              <a:noFill/>
              <a:miter lim="800000"/>
              <a:headEnd/>
              <a:tailEnd/>
            </a:ln>
          </p:spPr>
          <p:txBody>
            <a:bodyPr wrap="square">
              <a:spAutoFit/>
            </a:bodyPr>
            <a:lstStyle/>
            <a:p>
              <a:r>
                <a:rPr lang="en-US" altLang="ko-KR" sz="2500" b="1" dirty="0">
                  <a:solidFill>
                    <a:srgbClr val="FFFFE6"/>
                  </a:solidFill>
                  <a:latin typeface="+mj-lt"/>
                  <a:ea typeface="맑은 고딕" panose="020B0503020000020004" pitchFamily="50" charset="-127"/>
                </a:rPr>
                <a:t>05</a:t>
              </a:r>
              <a:endParaRPr lang="ko-KR" altLang="en-US" sz="2500" b="1" dirty="0">
                <a:solidFill>
                  <a:srgbClr val="FFFFE6"/>
                </a:solidFill>
                <a:latin typeface="+mj-lt"/>
                <a:ea typeface="맑은 고딕" panose="020B0503020000020004" pitchFamily="50" charset="-127"/>
              </a:endParaRPr>
            </a:p>
          </p:txBody>
        </p:sp>
      </p:grpSp>
      <p:grpSp>
        <p:nvGrpSpPr>
          <p:cNvPr id="7" name="그룹 2">
            <a:extLst>
              <a:ext uri="{FF2B5EF4-FFF2-40B4-BE49-F238E27FC236}">
                <a16:creationId xmlns:a16="http://schemas.microsoft.com/office/drawing/2014/main" id="{DB32A10C-565E-AEF1-4292-B7FA92F415F1}"/>
              </a:ext>
            </a:extLst>
          </p:cNvPr>
          <p:cNvGrpSpPr/>
          <p:nvPr/>
        </p:nvGrpSpPr>
        <p:grpSpPr>
          <a:xfrm>
            <a:off x="6146462" y="4544373"/>
            <a:ext cx="4628397" cy="815390"/>
            <a:chOff x="961497" y="483470"/>
            <a:chExt cx="869434" cy="815390"/>
          </a:xfrm>
        </p:grpSpPr>
        <p:sp>
          <p:nvSpPr>
            <p:cNvPr id="8" name="Text Box 5">
              <a:extLst>
                <a:ext uri="{FF2B5EF4-FFF2-40B4-BE49-F238E27FC236}">
                  <a16:creationId xmlns:a16="http://schemas.microsoft.com/office/drawing/2014/main" id="{C45AB291-B28F-36CC-E0AA-54E00C3CADBB}"/>
                </a:ext>
              </a:extLst>
            </p:cNvPr>
            <p:cNvSpPr txBox="1">
              <a:spLocks noChangeArrowheads="1"/>
            </p:cNvSpPr>
            <p:nvPr/>
          </p:nvSpPr>
          <p:spPr bwMode="auto">
            <a:xfrm>
              <a:off x="961497" y="898750"/>
              <a:ext cx="869434" cy="400110"/>
            </a:xfrm>
            <a:prstGeom prst="rect">
              <a:avLst/>
            </a:prstGeom>
            <a:noFill/>
            <a:ln w="9525">
              <a:noFill/>
              <a:miter lim="800000"/>
              <a:headEnd/>
              <a:tailEnd/>
            </a:ln>
          </p:spPr>
          <p:txBody>
            <a:bodyPr wrap="square">
              <a:spAutoFit/>
            </a:bodyPr>
            <a:lstStyle/>
            <a:p>
              <a:pPr>
                <a:defRPr/>
              </a:pPr>
              <a:r>
                <a:rPr lang="en-US" altLang="ko-KR" b="1" dirty="0">
                  <a:solidFill>
                    <a:srgbClr val="FFFFE6"/>
                  </a:solidFill>
                  <a:latin typeface="+mj-lt"/>
                  <a:ea typeface="맑은 고딕" panose="020B0503020000020004" pitchFamily="50" charset="-127"/>
                </a:rPr>
                <a:t>Findings</a:t>
              </a:r>
            </a:p>
          </p:txBody>
        </p:sp>
        <p:sp>
          <p:nvSpPr>
            <p:cNvPr id="9" name="TextBox 13">
              <a:extLst>
                <a:ext uri="{FF2B5EF4-FFF2-40B4-BE49-F238E27FC236}">
                  <a16:creationId xmlns:a16="http://schemas.microsoft.com/office/drawing/2014/main" id="{D6F945A4-7D77-0345-29C3-88993F26FE23}"/>
                </a:ext>
              </a:extLst>
            </p:cNvPr>
            <p:cNvSpPr txBox="1">
              <a:spLocks noChangeArrowheads="1"/>
            </p:cNvSpPr>
            <p:nvPr/>
          </p:nvSpPr>
          <p:spPr bwMode="auto">
            <a:xfrm>
              <a:off x="961497" y="483470"/>
              <a:ext cx="108212" cy="477054"/>
            </a:xfrm>
            <a:prstGeom prst="rect">
              <a:avLst/>
            </a:prstGeom>
            <a:noFill/>
            <a:ln w="9525">
              <a:noFill/>
              <a:miter lim="800000"/>
              <a:headEnd/>
              <a:tailEnd/>
            </a:ln>
          </p:spPr>
          <p:txBody>
            <a:bodyPr wrap="square">
              <a:spAutoFit/>
            </a:bodyPr>
            <a:lstStyle/>
            <a:p>
              <a:r>
                <a:rPr lang="en-US" altLang="ko-KR" sz="2500" b="1" dirty="0">
                  <a:solidFill>
                    <a:srgbClr val="FFFFE6"/>
                  </a:solidFill>
                  <a:latin typeface="+mj-lt"/>
                  <a:ea typeface="맑은 고딕" panose="020B0503020000020004" pitchFamily="50" charset="-127"/>
                </a:rPr>
                <a:t>06</a:t>
              </a:r>
              <a:endParaRPr lang="ko-KR" altLang="en-US" sz="2500" b="1" dirty="0">
                <a:solidFill>
                  <a:srgbClr val="FFFFE6"/>
                </a:solidFill>
                <a:latin typeface="+mj-lt"/>
                <a:ea typeface="맑은 고딕" panose="020B0503020000020004" pitchFamily="50" charset="-127"/>
              </a:endParaRPr>
            </a:p>
          </p:txBody>
        </p:sp>
      </p:grpSp>
      <p:grpSp>
        <p:nvGrpSpPr>
          <p:cNvPr id="10" name="그룹 2">
            <a:extLst>
              <a:ext uri="{FF2B5EF4-FFF2-40B4-BE49-F238E27FC236}">
                <a16:creationId xmlns:a16="http://schemas.microsoft.com/office/drawing/2014/main" id="{E874A725-8C60-4F58-F9D6-0CF51B91CAA0}"/>
              </a:ext>
            </a:extLst>
          </p:cNvPr>
          <p:cNvGrpSpPr/>
          <p:nvPr/>
        </p:nvGrpSpPr>
        <p:grpSpPr>
          <a:xfrm>
            <a:off x="6146462" y="5359999"/>
            <a:ext cx="4628397" cy="815390"/>
            <a:chOff x="961497" y="483470"/>
            <a:chExt cx="869434" cy="815390"/>
          </a:xfrm>
        </p:grpSpPr>
        <p:sp>
          <p:nvSpPr>
            <p:cNvPr id="11" name="Text Box 5">
              <a:extLst>
                <a:ext uri="{FF2B5EF4-FFF2-40B4-BE49-F238E27FC236}">
                  <a16:creationId xmlns:a16="http://schemas.microsoft.com/office/drawing/2014/main" id="{EE34B23E-87C1-E508-F0B9-AD47747171FA}"/>
                </a:ext>
              </a:extLst>
            </p:cNvPr>
            <p:cNvSpPr txBox="1">
              <a:spLocks noChangeArrowheads="1"/>
            </p:cNvSpPr>
            <p:nvPr/>
          </p:nvSpPr>
          <p:spPr bwMode="auto">
            <a:xfrm>
              <a:off x="961497" y="898750"/>
              <a:ext cx="869434" cy="400110"/>
            </a:xfrm>
            <a:prstGeom prst="rect">
              <a:avLst/>
            </a:prstGeom>
            <a:noFill/>
            <a:ln w="9525">
              <a:noFill/>
              <a:miter lim="800000"/>
              <a:headEnd/>
              <a:tailEnd/>
            </a:ln>
          </p:spPr>
          <p:txBody>
            <a:bodyPr wrap="square">
              <a:spAutoFit/>
            </a:bodyPr>
            <a:lstStyle/>
            <a:p>
              <a:pPr>
                <a:defRPr/>
              </a:pPr>
              <a:r>
                <a:rPr lang="en-US" altLang="ko-KR" b="1" dirty="0">
                  <a:solidFill>
                    <a:srgbClr val="FFFFE6"/>
                  </a:solidFill>
                  <a:latin typeface="+mj-lt"/>
                  <a:ea typeface="맑은 고딕" panose="020B0503020000020004" pitchFamily="50" charset="-127"/>
                </a:rPr>
                <a:t>Conclusion</a:t>
              </a:r>
            </a:p>
          </p:txBody>
        </p:sp>
        <p:sp>
          <p:nvSpPr>
            <p:cNvPr id="12" name="TextBox 13">
              <a:extLst>
                <a:ext uri="{FF2B5EF4-FFF2-40B4-BE49-F238E27FC236}">
                  <a16:creationId xmlns:a16="http://schemas.microsoft.com/office/drawing/2014/main" id="{AA19ACA8-1906-2FC6-2943-B01FF4F0E6EF}"/>
                </a:ext>
              </a:extLst>
            </p:cNvPr>
            <p:cNvSpPr txBox="1">
              <a:spLocks noChangeArrowheads="1"/>
            </p:cNvSpPr>
            <p:nvPr/>
          </p:nvSpPr>
          <p:spPr bwMode="auto">
            <a:xfrm>
              <a:off x="961497" y="483470"/>
              <a:ext cx="108212" cy="477054"/>
            </a:xfrm>
            <a:prstGeom prst="rect">
              <a:avLst/>
            </a:prstGeom>
            <a:noFill/>
            <a:ln w="9525">
              <a:noFill/>
              <a:miter lim="800000"/>
              <a:headEnd/>
              <a:tailEnd/>
            </a:ln>
          </p:spPr>
          <p:txBody>
            <a:bodyPr wrap="square">
              <a:spAutoFit/>
            </a:bodyPr>
            <a:lstStyle/>
            <a:p>
              <a:r>
                <a:rPr lang="en-US" altLang="ko-KR" sz="2500" b="1" dirty="0">
                  <a:solidFill>
                    <a:srgbClr val="FFFFE6"/>
                  </a:solidFill>
                  <a:latin typeface="+mj-lt"/>
                  <a:ea typeface="맑은 고딕" panose="020B0503020000020004" pitchFamily="50" charset="-127"/>
                </a:rPr>
                <a:t>07</a:t>
              </a:r>
              <a:endParaRPr lang="ko-KR" altLang="en-US" sz="2500" b="1" dirty="0">
                <a:solidFill>
                  <a:srgbClr val="FFFFE6"/>
                </a:solidFill>
                <a:latin typeface="+mj-lt"/>
                <a:ea typeface="맑은 고딕" panose="020B0503020000020004" pitchFamily="50"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0" y="2565698"/>
            <a:ext cx="5375125" cy="2376265"/>
          </a:xfrm>
        </p:spPr>
        <p:txBody>
          <a:bodyPr>
            <a:normAutofit/>
          </a:bodyPr>
          <a:lstStyle/>
          <a:p>
            <a:pPr algn="l"/>
            <a:r>
              <a:rPr lang="en-GB" sz="2600" b="1" i="0" dirty="0">
                <a:solidFill>
                  <a:schemeClr val="tx1"/>
                </a:solidFill>
                <a:effectLst/>
              </a:rPr>
              <a:t>Visual Representation</a:t>
            </a:r>
            <a:r>
              <a:rPr lang="en-GB" sz="2600" b="0" i="0" dirty="0">
                <a:solidFill>
                  <a:schemeClr val="tx1"/>
                </a:solidFill>
                <a:effectLst/>
              </a:rPr>
              <a:t>:</a:t>
            </a:r>
          </a:p>
          <a:p>
            <a:pPr algn="l">
              <a:buFont typeface="Arial" panose="020B0604020202020204" pitchFamily="34" charset="0"/>
              <a:buChar char="•"/>
            </a:pPr>
            <a:r>
              <a:rPr lang="en-GB" sz="2400" b="0" i="0" dirty="0">
                <a:solidFill>
                  <a:schemeClr val="tx1"/>
                </a:solidFill>
                <a:effectLst/>
              </a:rPr>
              <a:t>This slide features bar plot highlighting the effect size of significant predictors and p-values indicating the statistical  significance of each predictor.</a:t>
            </a:r>
          </a:p>
        </p:txBody>
      </p:sp>
      <p:pic>
        <p:nvPicPr>
          <p:cNvPr id="10242" name="Picture 2">
            <a:extLst>
              <a:ext uri="{FF2B5EF4-FFF2-40B4-BE49-F238E27FC236}">
                <a16:creationId xmlns:a16="http://schemas.microsoft.com/office/drawing/2014/main" id="{FB244B43-7766-80B7-8931-11425D4ED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126" y="1051747"/>
            <a:ext cx="6815286" cy="5786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23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369" y="693490"/>
            <a:ext cx="3421541" cy="1147407"/>
            <a:chOff x="1100787" y="279523"/>
            <a:chExt cx="2451377" cy="1147407"/>
          </a:xfrm>
        </p:grpSpPr>
        <p:sp>
          <p:nvSpPr>
            <p:cNvPr id="2" name="Text Box 4"/>
            <p:cNvSpPr txBox="1">
              <a:spLocks noChangeArrowheads="1"/>
            </p:cNvSpPr>
            <p:nvPr/>
          </p:nvSpPr>
          <p:spPr bwMode="auto">
            <a:xfrm>
              <a:off x="1100787" y="279523"/>
              <a:ext cx="718710"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rPr>
                <a:t>06</a:t>
              </a:r>
              <a:endParaRPr kumimoji="1" lang="ko-KR"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1100787" y="842155"/>
              <a:ext cx="245137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200" b="1" dirty="0">
                  <a:solidFill>
                    <a:srgbClr val="FFFFE6"/>
                  </a:solidFill>
                  <a:latin typeface="Calibri"/>
                  <a:ea typeface="맑은 고딕" panose="020B0503020000020004" pitchFamily="50" charset="-127"/>
                  <a:cs typeface="굴림" pitchFamily="50" charset="-127"/>
                </a:rPr>
                <a:t>Findings</a:t>
              </a:r>
              <a:endParaRPr kumimoji="1" lang="en-US" altLang="ko-KR" sz="32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endParaRPr>
            </a:p>
          </p:txBody>
        </p:sp>
      </p:grpSp>
      <p:sp>
        <p:nvSpPr>
          <p:cNvPr id="5" name="Text Box 9"/>
          <p:cNvSpPr txBox="1">
            <a:spLocks noChangeArrowheads="1"/>
          </p:cNvSpPr>
          <p:nvPr/>
        </p:nvSpPr>
        <p:spPr bwMode="auto">
          <a:xfrm>
            <a:off x="0" y="2525674"/>
            <a:ext cx="12190413" cy="41395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l"/>
            <a:r>
              <a:rPr lang="en-GB" sz="2600" b="1" i="0" dirty="0">
                <a:solidFill>
                  <a:srgbClr val="ECECEC"/>
                </a:solidFill>
                <a:effectLst/>
                <a:latin typeface="+mj-lt"/>
              </a:rPr>
              <a:t>Key Highlights and Insights:</a:t>
            </a:r>
          </a:p>
          <a:p>
            <a:pPr algn="l"/>
            <a:endParaRPr lang="en-GB" sz="2800" b="0" i="0" dirty="0">
              <a:solidFill>
                <a:srgbClr val="ECECEC"/>
              </a:solidFill>
              <a:effectLst/>
              <a:latin typeface="+mj-lt"/>
            </a:endParaRPr>
          </a:p>
          <a:p>
            <a:pPr algn="l">
              <a:buFont typeface="+mj-lt"/>
              <a:buAutoNum type="arabicPeriod"/>
            </a:pPr>
            <a:r>
              <a:rPr lang="en-GB" sz="2400" b="1" i="0" dirty="0">
                <a:solidFill>
                  <a:srgbClr val="ECECEC"/>
                </a:solidFill>
                <a:effectLst/>
                <a:latin typeface="+mj-lt"/>
              </a:rPr>
              <a:t>From KDE Plots and Histograms</a:t>
            </a:r>
            <a:r>
              <a:rPr lang="en-GB" sz="2400" b="0" i="0" dirty="0">
                <a:solidFill>
                  <a:srgbClr val="ECECEC"/>
                </a:solidFill>
                <a:effectLst/>
                <a:latin typeface="+mj-lt"/>
              </a:rPr>
              <a:t>:</a:t>
            </a:r>
          </a:p>
          <a:p>
            <a:pPr marL="800100" lvl="1" indent="-342900" algn="l">
              <a:buFont typeface="Wingdings" pitchFamily="2" charset="2"/>
              <a:buChar char="q"/>
            </a:pPr>
            <a:r>
              <a:rPr lang="en-GB" sz="2300" b="1" i="0" dirty="0">
                <a:solidFill>
                  <a:srgbClr val="ECECEC"/>
                </a:solidFill>
                <a:effectLst/>
                <a:latin typeface="+mj-lt"/>
              </a:rPr>
              <a:t>Salary Distribution by Title and Level</a:t>
            </a:r>
            <a:r>
              <a:rPr lang="en-GB" sz="2300" b="0" i="0" dirty="0">
                <a:solidFill>
                  <a:srgbClr val="ECECEC"/>
                </a:solidFill>
                <a:effectLst/>
                <a:latin typeface="+mj-lt"/>
              </a:rPr>
              <a:t>: The Kernel Density Estimation plots revealed clear         differences in salary distributions among job titles and levels. Senior positions consistently        show higher salary ranges, emphasizing the premium on experience and expertise in the field.</a:t>
            </a:r>
          </a:p>
          <a:p>
            <a:pPr marL="457200" lvl="1" algn="l"/>
            <a:endParaRPr lang="en-GB" sz="2400" b="0" i="0" dirty="0">
              <a:solidFill>
                <a:srgbClr val="ECECEC"/>
              </a:solidFill>
              <a:effectLst/>
              <a:latin typeface="+mj-lt"/>
            </a:endParaRPr>
          </a:p>
          <a:p>
            <a:pPr marL="800100" lvl="1" indent="-342900" algn="l">
              <a:buFont typeface="Wingdings" pitchFamily="2" charset="2"/>
              <a:buChar char="q"/>
            </a:pPr>
            <a:r>
              <a:rPr lang="en-GB" sz="2300" b="1" i="0" dirty="0">
                <a:solidFill>
                  <a:srgbClr val="ECECEC"/>
                </a:solidFill>
                <a:effectLst/>
                <a:latin typeface="+mj-lt"/>
              </a:rPr>
              <a:t>Common Salary Ranges</a:t>
            </a:r>
            <a:r>
              <a:rPr lang="en-GB" sz="2300" b="0" i="0" dirty="0">
                <a:solidFill>
                  <a:srgbClr val="ECECEC"/>
                </a:solidFill>
                <a:effectLst/>
                <a:latin typeface="+mj-lt"/>
              </a:rPr>
              <a:t>: Histograms helped identify the most frequent salary ranges,                indicating that the majority of data science roles offer salaries between $70,000 and $120,000The distribution also showed right-skewness, pointing to a significant number of high-paying    jobs that pull the average salary upwards.</a:t>
            </a:r>
          </a:p>
        </p:txBody>
      </p:sp>
    </p:spTree>
    <p:extLst>
      <p:ext uri="{BB962C8B-B14F-4D97-AF65-F5344CB8AC3E}">
        <p14:creationId xmlns:p14="http://schemas.microsoft.com/office/powerpoint/2010/main" val="4129473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1" y="1197546"/>
            <a:ext cx="12190412" cy="5662042"/>
          </a:xfrm>
        </p:spPr>
        <p:txBody>
          <a:bodyPr>
            <a:normAutofit/>
          </a:bodyPr>
          <a:lstStyle/>
          <a:p>
            <a:pPr marL="0" indent="0" algn="l"/>
            <a:r>
              <a:rPr lang="en-GB" sz="2600" b="1" i="0" dirty="0">
                <a:solidFill>
                  <a:schemeClr val="tx1"/>
                </a:solidFill>
                <a:effectLst/>
              </a:rPr>
              <a:t>2. From Bar Charts</a:t>
            </a:r>
            <a:r>
              <a:rPr lang="en-GB" sz="2600" b="0" i="0" dirty="0">
                <a:solidFill>
                  <a:schemeClr val="tx1"/>
                </a:solidFill>
                <a:effectLst/>
              </a:rPr>
              <a:t>:</a:t>
            </a:r>
          </a:p>
          <a:p>
            <a:pPr marL="800100" lvl="1" indent="-342900" algn="l">
              <a:buFont typeface="Wingdings" pitchFamily="2" charset="2"/>
              <a:buChar char="q"/>
            </a:pPr>
            <a:r>
              <a:rPr lang="en-GB" sz="2400" b="1" i="0" dirty="0">
                <a:solidFill>
                  <a:schemeClr val="tx1"/>
                </a:solidFill>
                <a:effectLst/>
              </a:rPr>
              <a:t>Prevalence of Job Levels</a:t>
            </a:r>
            <a:r>
              <a:rPr lang="en-GB" sz="2400" b="0" i="0" dirty="0">
                <a:solidFill>
                  <a:schemeClr val="tx1"/>
                </a:solidFill>
                <a:effectLst/>
              </a:rPr>
              <a:t>: Bar charts demonstrated that entry-level positions are more       common than senior roles, suggesting a funnel effect in career progression within the data science industry.</a:t>
            </a:r>
          </a:p>
          <a:p>
            <a:pPr marL="800100" lvl="1" indent="-342900" algn="l">
              <a:buFont typeface="Wingdings" pitchFamily="2" charset="2"/>
              <a:buChar char="q"/>
            </a:pPr>
            <a:r>
              <a:rPr lang="en-GB" sz="2400" b="1" i="0" dirty="0">
                <a:solidFill>
                  <a:schemeClr val="tx1"/>
                </a:solidFill>
                <a:effectLst/>
              </a:rPr>
              <a:t>Variations by Company and Location</a:t>
            </a:r>
            <a:r>
              <a:rPr lang="en-GB" sz="2400" b="0" i="0" dirty="0">
                <a:solidFill>
                  <a:schemeClr val="tx1"/>
                </a:solidFill>
                <a:effectLst/>
              </a:rPr>
              <a:t>: Companies known for their tech focus and locations with high cost of living showed a higher frequency of top-tier salary offerings.</a:t>
            </a:r>
          </a:p>
          <a:p>
            <a:pPr marL="457200" lvl="1" indent="0" algn="l"/>
            <a:endParaRPr lang="en-GB" sz="2400" b="0" i="0" dirty="0">
              <a:solidFill>
                <a:schemeClr val="tx1"/>
              </a:solidFill>
              <a:effectLst/>
            </a:endParaRPr>
          </a:p>
          <a:p>
            <a:pPr marL="0" indent="0" algn="l"/>
            <a:r>
              <a:rPr lang="en-GB" sz="2600" b="1" i="0" dirty="0">
                <a:solidFill>
                  <a:schemeClr val="tx1"/>
                </a:solidFill>
                <a:effectLst/>
              </a:rPr>
              <a:t>3. From Box Plots</a:t>
            </a:r>
            <a:r>
              <a:rPr lang="en-GB" sz="2600" b="0" i="0" dirty="0">
                <a:solidFill>
                  <a:schemeClr val="tx1"/>
                </a:solidFill>
                <a:effectLst/>
              </a:rPr>
              <a:t>:</a:t>
            </a:r>
          </a:p>
          <a:p>
            <a:pPr marL="800100" lvl="1" indent="-342900" algn="l">
              <a:buFont typeface="Wingdings" pitchFamily="2" charset="2"/>
              <a:buChar char="q"/>
            </a:pPr>
            <a:r>
              <a:rPr lang="en-GB" sz="2400" b="1" i="0" dirty="0">
                <a:solidFill>
                  <a:schemeClr val="tx1"/>
                </a:solidFill>
                <a:effectLst/>
              </a:rPr>
              <a:t>Variability Across Titles</a:t>
            </a:r>
            <a:r>
              <a:rPr lang="en-GB" sz="2400" b="0" i="0" dirty="0">
                <a:solidFill>
                  <a:schemeClr val="tx1"/>
                </a:solidFill>
                <a:effectLst/>
              </a:rPr>
              <a:t>: Box plots displayed a wide interquartile range for senior roles like 'Senior Data Scientist', indicating variability in how these roles are valued across different  companies.</a:t>
            </a:r>
          </a:p>
          <a:p>
            <a:pPr marL="800100" lvl="1" indent="-342900" algn="l">
              <a:buFont typeface="Wingdings" pitchFamily="2" charset="2"/>
              <a:buChar char="q"/>
            </a:pPr>
            <a:r>
              <a:rPr lang="en-GB" sz="2400" b="1" i="0" dirty="0">
                <a:solidFill>
                  <a:schemeClr val="tx1"/>
                </a:solidFill>
                <a:effectLst/>
              </a:rPr>
              <a:t>Outliers</a:t>
            </a:r>
            <a:r>
              <a:rPr lang="en-GB" sz="2400" b="0" i="0" dirty="0">
                <a:solidFill>
                  <a:schemeClr val="tx1"/>
                </a:solidFill>
                <a:effectLst/>
              </a:rPr>
              <a:t>: There were notable outliers in the salary data, particularly in high-tech hubs,       suggesting that top talents or niche skills can command significantly higher wages.</a:t>
            </a:r>
          </a:p>
        </p:txBody>
      </p:sp>
    </p:spTree>
    <p:extLst>
      <p:ext uri="{BB962C8B-B14F-4D97-AF65-F5344CB8AC3E}">
        <p14:creationId xmlns:p14="http://schemas.microsoft.com/office/powerpoint/2010/main" val="519787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1" y="1413570"/>
            <a:ext cx="12190412" cy="5446018"/>
          </a:xfrm>
        </p:spPr>
        <p:txBody>
          <a:bodyPr>
            <a:normAutofit/>
          </a:bodyPr>
          <a:lstStyle/>
          <a:p>
            <a:pPr marL="0" indent="0" algn="l"/>
            <a:r>
              <a:rPr lang="en-GB" sz="2600" b="1" i="0" dirty="0">
                <a:solidFill>
                  <a:schemeClr val="tx1"/>
                </a:solidFill>
                <a:effectLst/>
              </a:rPr>
              <a:t>4. From Regression Analysis Results</a:t>
            </a:r>
            <a:r>
              <a:rPr lang="en-GB" sz="2600" b="0" i="0" dirty="0">
                <a:solidFill>
                  <a:schemeClr val="tx1"/>
                </a:solidFill>
                <a:effectLst/>
              </a:rPr>
              <a:t>:</a:t>
            </a:r>
          </a:p>
          <a:p>
            <a:pPr marL="800100" lvl="1" indent="-342900" algn="l">
              <a:buFont typeface="Wingdings" pitchFamily="2" charset="2"/>
              <a:buChar char="q"/>
            </a:pPr>
            <a:r>
              <a:rPr lang="en-GB" sz="2400" b="1" i="0" dirty="0">
                <a:solidFill>
                  <a:schemeClr val="tx1"/>
                </a:solidFill>
                <a:effectLst/>
              </a:rPr>
              <a:t>Statistically Significant Predictors</a:t>
            </a:r>
            <a:r>
              <a:rPr lang="en-GB" sz="2400" b="0" i="0" dirty="0">
                <a:solidFill>
                  <a:schemeClr val="tx1"/>
                </a:solidFill>
                <a:effectLst/>
              </a:rPr>
              <a:t>: The regression analysis highlighted that job title,            location, and company significantly affect salaries, with advanced qualifications also           playing a key role, albeit to a lesser extent.</a:t>
            </a:r>
          </a:p>
          <a:p>
            <a:pPr marL="800100" lvl="1" indent="-342900" algn="l">
              <a:buFont typeface="Wingdings" pitchFamily="2" charset="2"/>
              <a:buChar char="q"/>
            </a:pPr>
            <a:r>
              <a:rPr lang="en-GB" sz="2400" b="1" i="0" dirty="0">
                <a:solidFill>
                  <a:schemeClr val="tx1"/>
                </a:solidFill>
                <a:effectLst/>
              </a:rPr>
              <a:t>Quantitative Impact</a:t>
            </a:r>
            <a:r>
              <a:rPr lang="en-GB" sz="2400" b="0" i="0" dirty="0">
                <a:solidFill>
                  <a:schemeClr val="tx1"/>
                </a:solidFill>
                <a:effectLst/>
              </a:rPr>
              <a:t>: For instance, moving from a mid-level to a senior data scientist role  can increase salaries by approximately 20%, demonstrating the value of career                     advancement.</a:t>
            </a:r>
          </a:p>
          <a:p>
            <a:pPr marL="457200" lvl="1" indent="0" algn="l"/>
            <a:endParaRPr lang="en-GB" sz="2600" i="0" dirty="0">
              <a:solidFill>
                <a:schemeClr val="tx1"/>
              </a:solidFill>
            </a:endParaRPr>
          </a:p>
          <a:p>
            <a:pPr algn="l"/>
            <a:r>
              <a:rPr lang="en-GB" sz="2600" b="1" i="0" dirty="0">
                <a:solidFill>
                  <a:schemeClr val="tx1"/>
                </a:solidFill>
                <a:effectLst/>
              </a:rPr>
              <a:t>Concluding Thoughts</a:t>
            </a:r>
            <a:r>
              <a:rPr lang="en-GB" sz="2600" b="0" i="0" dirty="0">
                <a:solidFill>
                  <a:schemeClr val="tx1"/>
                </a:solidFill>
                <a:effectLst/>
              </a:rPr>
              <a:t>:</a:t>
            </a:r>
          </a:p>
          <a:p>
            <a:pPr algn="l">
              <a:buFont typeface="Arial" panose="020B0604020202020204" pitchFamily="34" charset="0"/>
              <a:buChar char="•"/>
            </a:pPr>
            <a:r>
              <a:rPr lang="en-GB" sz="2400" b="0" i="0" dirty="0">
                <a:solidFill>
                  <a:schemeClr val="tx1"/>
                </a:solidFill>
                <a:effectLst/>
              </a:rPr>
              <a:t>These findings underscore the importance of strategic career planning in data science.            Understanding the factors that influence salary can help professionals make informed              decisions about job transitions, skill development, and negotiation strategies.</a:t>
            </a:r>
          </a:p>
          <a:p>
            <a:pPr marL="457200" lvl="1" indent="0" algn="l"/>
            <a:endParaRPr lang="en-GB" sz="2600" b="0" i="0" dirty="0">
              <a:solidFill>
                <a:schemeClr val="tx1"/>
              </a:solidFill>
              <a:effectLst/>
            </a:endParaRPr>
          </a:p>
        </p:txBody>
      </p:sp>
    </p:spTree>
    <p:extLst>
      <p:ext uri="{BB962C8B-B14F-4D97-AF65-F5344CB8AC3E}">
        <p14:creationId xmlns:p14="http://schemas.microsoft.com/office/powerpoint/2010/main" val="4108141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369" y="693490"/>
            <a:ext cx="3421541" cy="1147407"/>
            <a:chOff x="1100787" y="279523"/>
            <a:chExt cx="2451377" cy="1147407"/>
          </a:xfrm>
        </p:grpSpPr>
        <p:sp>
          <p:nvSpPr>
            <p:cNvPr id="2" name="Text Box 4"/>
            <p:cNvSpPr txBox="1">
              <a:spLocks noChangeArrowheads="1"/>
            </p:cNvSpPr>
            <p:nvPr/>
          </p:nvSpPr>
          <p:spPr bwMode="auto">
            <a:xfrm>
              <a:off x="1100787" y="279523"/>
              <a:ext cx="718710"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rPr>
                <a:t>07</a:t>
              </a:r>
              <a:endParaRPr kumimoji="1" lang="ko-KR"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1100787" y="842155"/>
              <a:ext cx="245137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2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rPr>
                <a:t>Conclusion</a:t>
              </a:r>
            </a:p>
          </p:txBody>
        </p:sp>
      </p:grpSp>
      <p:sp>
        <p:nvSpPr>
          <p:cNvPr id="5" name="Text Box 9"/>
          <p:cNvSpPr txBox="1">
            <a:spLocks noChangeArrowheads="1"/>
          </p:cNvSpPr>
          <p:nvPr/>
        </p:nvSpPr>
        <p:spPr bwMode="auto">
          <a:xfrm>
            <a:off x="9369" y="3541363"/>
            <a:ext cx="12190413" cy="20621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l"/>
            <a:r>
              <a:rPr lang="en-GB" sz="3200" dirty="0">
                <a:solidFill>
                  <a:schemeClr val="bg1"/>
                </a:solidFill>
              </a:rPr>
              <a:t>=&gt; </a:t>
            </a:r>
            <a:r>
              <a:rPr lang="en-GB" sz="3200" b="0" i="0" dirty="0">
                <a:solidFill>
                  <a:schemeClr val="bg1"/>
                </a:solidFill>
                <a:effectLst/>
              </a:rPr>
              <a:t>These findings underscore the importance of strategic career planning in data science. Understanding the factors that influence salary can help      professionals make informed decisions about job transitions, skill              development, and negotiation strategies.</a:t>
            </a:r>
          </a:p>
        </p:txBody>
      </p:sp>
    </p:spTree>
    <p:extLst>
      <p:ext uri="{BB962C8B-B14F-4D97-AF65-F5344CB8AC3E}">
        <p14:creationId xmlns:p14="http://schemas.microsoft.com/office/powerpoint/2010/main" val="713460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Recommendations</a:t>
            </a:r>
            <a:endParaRPr lang="ko-KR" altLang="en-US" dirty="0"/>
          </a:p>
        </p:txBody>
      </p:sp>
      <p:sp>
        <p:nvSpPr>
          <p:cNvPr id="6" name="내용 개체 틀 5"/>
          <p:cNvSpPr>
            <a:spLocks noGrp="1"/>
          </p:cNvSpPr>
          <p:nvPr>
            <p:ph idx="1"/>
          </p:nvPr>
        </p:nvSpPr>
        <p:spPr>
          <a:xfrm>
            <a:off x="254650" y="1017524"/>
            <a:ext cx="11521280" cy="5842063"/>
          </a:xfrm>
        </p:spPr>
        <p:txBody>
          <a:bodyPr>
            <a:noAutofit/>
          </a:bodyPr>
          <a:lstStyle/>
          <a:p>
            <a:pPr algn="l">
              <a:buFont typeface="+mj-lt"/>
              <a:buAutoNum type="arabicPeriod"/>
            </a:pPr>
            <a:r>
              <a:rPr lang="en-GB" sz="2400" b="1" i="0" dirty="0">
                <a:solidFill>
                  <a:schemeClr val="tx1"/>
                </a:solidFill>
                <a:effectLst/>
              </a:rPr>
              <a:t>For Professionals</a:t>
            </a:r>
            <a:r>
              <a:rPr lang="en-GB" sz="2400" b="0" i="0" dirty="0">
                <a:solidFill>
                  <a:schemeClr val="tx1"/>
                </a:solidFill>
                <a:effectLst/>
              </a:rPr>
              <a:t>:</a:t>
            </a:r>
          </a:p>
          <a:p>
            <a:pPr marL="800100" lvl="1" indent="-342900" algn="l">
              <a:buFont typeface="Wingdings" pitchFamily="2" charset="2"/>
              <a:buChar char="§"/>
            </a:pPr>
            <a:r>
              <a:rPr lang="en-GB" sz="2400" b="1" i="0" dirty="0">
                <a:solidFill>
                  <a:schemeClr val="tx1"/>
                </a:solidFill>
                <a:effectLst/>
              </a:rPr>
              <a:t>Skill Enhancement</a:t>
            </a:r>
            <a:r>
              <a:rPr lang="en-GB" sz="2400" b="0" i="0" dirty="0">
                <a:solidFill>
                  <a:schemeClr val="tx1"/>
                </a:solidFill>
                <a:effectLst/>
              </a:rPr>
              <a:t>: Continuously update and enhance skills, especially in emerging   technologies and data science methodologies.</a:t>
            </a:r>
          </a:p>
          <a:p>
            <a:pPr marL="800100" lvl="1" indent="-342900" algn="l">
              <a:buFont typeface="Wingdings" pitchFamily="2" charset="2"/>
              <a:buChar char="§"/>
            </a:pPr>
            <a:r>
              <a:rPr lang="en-GB" sz="2400" b="1" i="0" dirty="0">
                <a:solidFill>
                  <a:schemeClr val="tx1"/>
                </a:solidFill>
                <a:effectLst/>
              </a:rPr>
              <a:t>Career Planning</a:t>
            </a:r>
            <a:r>
              <a:rPr lang="en-GB" sz="2400" b="0" i="0" dirty="0">
                <a:solidFill>
                  <a:schemeClr val="tx1"/>
                </a:solidFill>
                <a:effectLst/>
              </a:rPr>
              <a:t>: Strategically plan career moves focusing on roles and locations that offer higher salaries and better career progression opportunities.</a:t>
            </a:r>
          </a:p>
          <a:p>
            <a:pPr marL="800100" lvl="1" indent="-342900" algn="l">
              <a:buFont typeface="Wingdings" pitchFamily="2" charset="2"/>
              <a:buChar char="§"/>
            </a:pPr>
            <a:r>
              <a:rPr lang="en-GB" sz="2400" b="1" i="0" dirty="0">
                <a:solidFill>
                  <a:schemeClr val="tx1"/>
                </a:solidFill>
                <a:effectLst/>
              </a:rPr>
              <a:t>Negotiation</a:t>
            </a:r>
            <a:r>
              <a:rPr lang="en-GB" sz="2400" b="0" i="0" dirty="0">
                <a:solidFill>
                  <a:schemeClr val="tx1"/>
                </a:solidFill>
                <a:effectLst/>
              </a:rPr>
              <a:t>: Leverage insights about high-paying roles and companies during salary negotiations.</a:t>
            </a:r>
          </a:p>
          <a:p>
            <a:pPr algn="l">
              <a:buFont typeface="+mj-lt"/>
              <a:buAutoNum type="arabicPeriod"/>
            </a:pPr>
            <a:r>
              <a:rPr lang="en-GB" sz="2400" b="1" i="0" dirty="0">
                <a:solidFill>
                  <a:schemeClr val="tx1"/>
                </a:solidFill>
                <a:effectLst/>
              </a:rPr>
              <a:t>For Employers</a:t>
            </a:r>
            <a:r>
              <a:rPr lang="en-GB" sz="2400" b="0" i="0" dirty="0">
                <a:solidFill>
                  <a:schemeClr val="tx1"/>
                </a:solidFill>
                <a:effectLst/>
              </a:rPr>
              <a:t>:</a:t>
            </a:r>
          </a:p>
          <a:p>
            <a:pPr marL="800100" lvl="1" indent="-342900" algn="l">
              <a:buFont typeface="Wingdings" pitchFamily="2" charset="2"/>
              <a:buChar char="§"/>
            </a:pPr>
            <a:r>
              <a:rPr lang="en-GB" sz="2400" b="1" i="0" dirty="0">
                <a:solidFill>
                  <a:schemeClr val="tx1"/>
                </a:solidFill>
                <a:effectLst/>
              </a:rPr>
              <a:t>Competitive Salaries</a:t>
            </a:r>
            <a:r>
              <a:rPr lang="en-GB" sz="2400" b="0" i="0" dirty="0">
                <a:solidFill>
                  <a:schemeClr val="tx1"/>
                </a:solidFill>
                <a:effectLst/>
              </a:rPr>
              <a:t>: Offer competitive salaries to attract top talent, particularly in  high-demand areas and for senior positions.</a:t>
            </a:r>
          </a:p>
          <a:p>
            <a:pPr marL="800100" lvl="1" indent="-342900" algn="l">
              <a:buFont typeface="Wingdings" pitchFamily="2" charset="2"/>
              <a:buChar char="§"/>
            </a:pPr>
            <a:r>
              <a:rPr lang="en-GB" sz="2400" b="1" i="0" dirty="0">
                <a:solidFill>
                  <a:schemeClr val="tx1"/>
                </a:solidFill>
                <a:effectLst/>
              </a:rPr>
              <a:t>Employee Development</a:t>
            </a:r>
            <a:r>
              <a:rPr lang="en-GB" sz="2400" b="0" i="0" dirty="0">
                <a:solidFill>
                  <a:schemeClr val="tx1"/>
                </a:solidFill>
                <a:effectLst/>
              </a:rPr>
              <a:t>: Invest in training and development programs to enhance   employee skills, which can increase productivity and retention.</a:t>
            </a:r>
          </a:p>
          <a:p>
            <a:pPr marL="800100" lvl="1" indent="-342900" algn="l">
              <a:buFont typeface="Wingdings" pitchFamily="2" charset="2"/>
              <a:buChar char="§"/>
            </a:pPr>
            <a:r>
              <a:rPr lang="en-GB" sz="2400" b="1" i="0" dirty="0">
                <a:solidFill>
                  <a:schemeClr val="tx1"/>
                </a:solidFill>
                <a:effectLst/>
              </a:rPr>
              <a:t>Benefits and Perks</a:t>
            </a:r>
            <a:r>
              <a:rPr lang="en-GB" sz="2400" b="0" i="0" dirty="0">
                <a:solidFill>
                  <a:schemeClr val="tx1"/>
                </a:solidFill>
                <a:effectLst/>
              </a:rPr>
              <a:t>: Consider expanding the range of benefits and perks, as these are significant factors in job satisfaction and employee retention.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6023198" y="3573810"/>
            <a:ext cx="5472608" cy="1188132"/>
          </a:xfrm>
        </p:spPr>
        <p:txBody>
          <a:bodyPr/>
          <a:lstStyle/>
          <a:p>
            <a:r>
              <a:rPr lang="en-US" altLang="ko-KR" dirty="0">
                <a:solidFill>
                  <a:srgbClr val="FFFFE6"/>
                </a:solidFill>
              </a:rPr>
              <a:t>THANK YOU</a:t>
            </a:r>
            <a:endParaRPr lang="ko-KR" altLang="en-US" dirty="0">
              <a:solidFill>
                <a:srgbClr val="FFFFE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369" y="693490"/>
            <a:ext cx="2451377" cy="1147407"/>
            <a:chOff x="1100787" y="279523"/>
            <a:chExt cx="2451377" cy="1147407"/>
          </a:xfrm>
        </p:grpSpPr>
        <p:sp>
          <p:nvSpPr>
            <p:cNvPr id="2" name="Text Box 4"/>
            <p:cNvSpPr txBox="1">
              <a:spLocks noChangeArrowheads="1"/>
            </p:cNvSpPr>
            <p:nvPr/>
          </p:nvSpPr>
          <p:spPr bwMode="auto">
            <a:xfrm>
              <a:off x="1100787" y="279523"/>
              <a:ext cx="718710"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600" b="1" dirty="0">
                  <a:solidFill>
                    <a:srgbClr val="FFFFE6"/>
                  </a:solidFill>
                  <a:latin typeface="+mj-lt"/>
                  <a:ea typeface="맑은 고딕" panose="020B0503020000020004" pitchFamily="50" charset="-127"/>
                  <a:cs typeface="굴림" pitchFamily="50" charset="-127"/>
                </a:rPr>
                <a:t>01</a:t>
              </a:r>
              <a:endParaRPr kumimoji="1" lang="ko-KR" altLang="ko-KR" sz="3600" b="1" dirty="0">
                <a:solidFill>
                  <a:srgbClr val="FFFFE6"/>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1100787" y="842155"/>
              <a:ext cx="245137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FFFFE6"/>
                  </a:solidFill>
                  <a:latin typeface="+mj-lt"/>
                  <a:ea typeface="맑은 고딕" panose="020B0503020000020004" pitchFamily="50" charset="-127"/>
                  <a:cs typeface="굴림" pitchFamily="50" charset="-127"/>
                </a:rPr>
                <a:t>Introduction</a:t>
              </a:r>
            </a:p>
          </p:txBody>
        </p:sp>
      </p:grpSp>
      <p:sp>
        <p:nvSpPr>
          <p:cNvPr id="5" name="Text Box 9"/>
          <p:cNvSpPr txBox="1">
            <a:spLocks noChangeArrowheads="1"/>
          </p:cNvSpPr>
          <p:nvPr/>
        </p:nvSpPr>
        <p:spPr bwMode="auto">
          <a:xfrm>
            <a:off x="1" y="2643049"/>
            <a:ext cx="12190412" cy="42165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l"/>
            <a:r>
              <a:rPr lang="en-GB" sz="2600" b="1" i="0" dirty="0">
                <a:solidFill>
                  <a:srgbClr val="ECECEC"/>
                </a:solidFill>
                <a:effectLst/>
                <a:latin typeface="+mj-lt"/>
              </a:rPr>
              <a:t>Overview:</a:t>
            </a:r>
          </a:p>
          <a:p>
            <a:pPr algn="l"/>
            <a:endParaRPr lang="en-GB" sz="2400" b="0" i="0" dirty="0">
              <a:solidFill>
                <a:srgbClr val="ECECEC"/>
              </a:solidFill>
              <a:effectLst/>
              <a:latin typeface="+mj-lt"/>
            </a:endParaRPr>
          </a:p>
          <a:p>
            <a:pPr algn="l"/>
            <a:r>
              <a:rPr lang="en-GB" sz="2400" dirty="0">
                <a:solidFill>
                  <a:srgbClr val="ECECEC"/>
                </a:solidFill>
                <a:latin typeface="+mj-lt"/>
              </a:rPr>
              <a:t>Our project</a:t>
            </a:r>
            <a:r>
              <a:rPr lang="en-GB" sz="2400" b="0" i="0" dirty="0">
                <a:solidFill>
                  <a:srgbClr val="ECECEC"/>
                </a:solidFill>
                <a:effectLst/>
                <a:latin typeface="+mj-lt"/>
              </a:rPr>
              <a:t> delves into a comprehensive analysis of salary trends and disparities within the field of data science across California. Utilizing detailed datasets from multiple sources, the study        examines how different factors such as job title, company prestige, geographical location, and           educational qualifications impact the compensation of data science professionals.</a:t>
            </a:r>
          </a:p>
          <a:p>
            <a:pPr algn="l"/>
            <a:endParaRPr lang="en-GB" sz="2400" dirty="0">
              <a:solidFill>
                <a:srgbClr val="ECECEC"/>
              </a:solidFill>
              <a:latin typeface="+mj-lt"/>
            </a:endParaRPr>
          </a:p>
          <a:p>
            <a:r>
              <a:rPr lang="en-GB" sz="2600" b="1" i="0" dirty="0">
                <a:solidFill>
                  <a:srgbClr val="ECECEC"/>
                </a:solidFill>
                <a:effectLst/>
                <a:latin typeface="+mj-lt"/>
              </a:rPr>
              <a:t>Objective</a:t>
            </a:r>
            <a:r>
              <a:rPr lang="en-GB" sz="2600" b="0" i="0" dirty="0">
                <a:solidFill>
                  <a:srgbClr val="ECECEC"/>
                </a:solidFill>
                <a:effectLst/>
                <a:latin typeface="+mj-lt"/>
              </a:rPr>
              <a:t>: </a:t>
            </a:r>
          </a:p>
          <a:p>
            <a:endParaRPr lang="en-GB" sz="2400" dirty="0">
              <a:solidFill>
                <a:srgbClr val="ECECEC"/>
              </a:solidFill>
              <a:latin typeface="+mj-lt"/>
            </a:endParaRPr>
          </a:p>
          <a:p>
            <a:r>
              <a:rPr lang="en-GB" sz="2400" b="0" i="0" dirty="0">
                <a:solidFill>
                  <a:srgbClr val="ECECEC"/>
                </a:solidFill>
                <a:effectLst/>
                <a:latin typeface="+mj-lt"/>
              </a:rPr>
              <a:t>To identify the key determinants of salary variations and provide insights that can help                  professionals and employers in strategic decision-making.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1" y="1053530"/>
            <a:ext cx="12190413" cy="5976664"/>
          </a:xfrm>
        </p:spPr>
        <p:txBody>
          <a:bodyPr>
            <a:normAutofit lnSpcReduction="10000"/>
          </a:bodyPr>
          <a:lstStyle/>
          <a:p>
            <a:pPr algn="l"/>
            <a:r>
              <a:rPr lang="en-GB" sz="2600" b="1" i="0" dirty="0">
                <a:solidFill>
                  <a:schemeClr val="tx1"/>
                </a:solidFill>
                <a:effectLst/>
              </a:rPr>
              <a:t>Methodology</a:t>
            </a:r>
            <a:r>
              <a:rPr lang="en-GB" sz="2600" b="0" i="0" dirty="0">
                <a:solidFill>
                  <a:schemeClr val="tx1"/>
                </a:solidFill>
                <a:effectLst/>
              </a:rPr>
              <a:t>:</a:t>
            </a:r>
          </a:p>
          <a:p>
            <a:pPr algn="l">
              <a:buFont typeface="Arial" panose="020B0604020202020204" pitchFamily="34" charset="0"/>
              <a:buChar char="•"/>
            </a:pPr>
            <a:r>
              <a:rPr lang="en-GB" sz="2400" b="0" i="0" dirty="0">
                <a:solidFill>
                  <a:schemeClr val="tx1"/>
                </a:solidFill>
                <a:effectLst/>
              </a:rPr>
              <a:t>The analysis involves cleaning and pre-processing the data, followed by exploratory data         analysis (EDA) to uncover underlying patterns and trends. Further, statistical methods,              including regression analysis,  are applied to quantify the impact of different variables on        salaries.</a:t>
            </a:r>
          </a:p>
          <a:p>
            <a:pPr marL="0" indent="0" algn="l"/>
            <a:endParaRPr lang="en-GB" sz="2400" b="0" i="0" dirty="0">
              <a:solidFill>
                <a:schemeClr val="tx1"/>
              </a:solidFill>
              <a:effectLst/>
            </a:endParaRPr>
          </a:p>
          <a:p>
            <a:pPr algn="l"/>
            <a:r>
              <a:rPr lang="en-GB" sz="2600" b="1" i="0" dirty="0">
                <a:solidFill>
                  <a:schemeClr val="tx1"/>
                </a:solidFill>
                <a:effectLst/>
              </a:rPr>
              <a:t>Significance</a:t>
            </a:r>
            <a:r>
              <a:rPr lang="en-GB" sz="2600" b="0" i="0" dirty="0">
                <a:solidFill>
                  <a:schemeClr val="tx1"/>
                </a:solidFill>
                <a:effectLst/>
              </a:rPr>
              <a:t>:</a:t>
            </a:r>
          </a:p>
          <a:p>
            <a:pPr algn="l">
              <a:buFont typeface="Arial" panose="020B0604020202020204" pitchFamily="34" charset="0"/>
              <a:buChar char="•"/>
            </a:pPr>
            <a:r>
              <a:rPr lang="en-GB" sz="2400" b="0" i="0" dirty="0">
                <a:solidFill>
                  <a:schemeClr val="tx1"/>
                </a:solidFill>
                <a:effectLst/>
              </a:rPr>
              <a:t>This analysis not only highlights the current salary trends but also serves as a guide for             upcoming professionals to understand what factors might influence their earnings in the data science field. For organizations, it provides a benchmark to strategize their salary offerings      competitively.</a:t>
            </a:r>
          </a:p>
          <a:p>
            <a:pPr marL="0" indent="0" algn="l"/>
            <a:endParaRPr lang="en-GB" sz="2400" b="0" i="0" dirty="0">
              <a:solidFill>
                <a:schemeClr val="tx1"/>
              </a:solidFill>
              <a:effectLst/>
            </a:endParaRPr>
          </a:p>
          <a:p>
            <a:pPr marL="0" indent="0" algn="l"/>
            <a:r>
              <a:rPr lang="en-GB" sz="2800" b="0" i="0" dirty="0">
                <a:solidFill>
                  <a:schemeClr val="tx1"/>
                </a:solidFill>
                <a:effectLst/>
              </a:rPr>
              <a:t>“By the end of this presentation, you will have a clearer picture of the data science salary landscape, enabling both job seekers and employers to make informed         decisions in this dynamically evolving field.”</a:t>
            </a:r>
            <a:r>
              <a:rPr lang="en-GB" sz="2800" b="0" i="0" dirty="0">
                <a:solidFill>
                  <a:srgbClr val="ECECEC"/>
                </a:solidFill>
                <a:effectLst/>
              </a:rPr>
              <a:t>.</a:t>
            </a:r>
          </a:p>
          <a:p>
            <a:pPr marL="0" indent="0" algn="l"/>
            <a:endParaRPr lang="en-GB" sz="2400" b="0" i="0" dirty="0">
              <a:solidFill>
                <a:schemeClr val="tx1"/>
              </a:solidFill>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369" y="693490"/>
            <a:ext cx="3061501" cy="1639850"/>
            <a:chOff x="1100787" y="279523"/>
            <a:chExt cx="2451377" cy="1639850"/>
          </a:xfrm>
        </p:grpSpPr>
        <p:sp>
          <p:nvSpPr>
            <p:cNvPr id="2" name="Text Box 4"/>
            <p:cNvSpPr txBox="1">
              <a:spLocks noChangeArrowheads="1"/>
            </p:cNvSpPr>
            <p:nvPr/>
          </p:nvSpPr>
          <p:spPr bwMode="auto">
            <a:xfrm>
              <a:off x="1100787" y="279523"/>
              <a:ext cx="718710"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600" b="1" dirty="0">
                  <a:solidFill>
                    <a:srgbClr val="FFFFE6"/>
                  </a:solidFill>
                  <a:latin typeface="+mj-lt"/>
                  <a:ea typeface="맑은 고딕" panose="020B0503020000020004" pitchFamily="50" charset="-127"/>
                  <a:cs typeface="굴림" pitchFamily="50" charset="-127"/>
                </a:rPr>
                <a:t>02</a:t>
              </a:r>
              <a:endParaRPr kumimoji="1" lang="ko-KR" altLang="ko-KR" sz="3600" b="1" dirty="0">
                <a:solidFill>
                  <a:srgbClr val="FFFFE6"/>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1100787" y="842155"/>
              <a:ext cx="2451377"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FFFFE6"/>
                  </a:solidFill>
                  <a:latin typeface="+mj-lt"/>
                  <a:ea typeface="맑은 고딕" panose="020B0503020000020004" pitchFamily="50" charset="-127"/>
                  <a:cs typeface="굴림" pitchFamily="50" charset="-127"/>
                </a:rPr>
                <a:t>Data Description</a:t>
              </a:r>
            </a:p>
          </p:txBody>
        </p:sp>
      </p:grpSp>
      <p:sp>
        <p:nvSpPr>
          <p:cNvPr id="5" name="Text Box 9"/>
          <p:cNvSpPr txBox="1">
            <a:spLocks noChangeArrowheads="1"/>
          </p:cNvSpPr>
          <p:nvPr/>
        </p:nvSpPr>
        <p:spPr bwMode="auto">
          <a:xfrm>
            <a:off x="1" y="2634171"/>
            <a:ext cx="12190412" cy="42165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l"/>
            <a:r>
              <a:rPr lang="en-GB" sz="2600" b="1" i="0" dirty="0">
                <a:solidFill>
                  <a:srgbClr val="ECECEC"/>
                </a:solidFill>
                <a:effectLst/>
                <a:latin typeface="+mj-lt"/>
              </a:rPr>
              <a:t>1. Title, Location, and Company Salary Data (title_location_company_salary</a:t>
            </a:r>
            <a:r>
              <a:rPr lang="en-GB" sz="2600" b="1" dirty="0">
                <a:solidFill>
                  <a:srgbClr val="ECECEC"/>
                </a:solidFill>
                <a:latin typeface="+mj-lt"/>
              </a:rPr>
              <a:t>.csv</a:t>
            </a:r>
            <a:r>
              <a:rPr lang="en-GB" sz="2600" b="1" i="0" dirty="0">
                <a:solidFill>
                  <a:srgbClr val="ECECEC"/>
                </a:solidFill>
                <a:effectLst/>
                <a:latin typeface="+mj-lt"/>
              </a:rPr>
              <a:t>)</a:t>
            </a:r>
            <a:r>
              <a:rPr lang="en-GB" sz="2600" b="0" i="0" dirty="0">
                <a:solidFill>
                  <a:srgbClr val="ECECEC"/>
                </a:solidFill>
                <a:effectLst/>
                <a:latin typeface="+mj-lt"/>
              </a:rPr>
              <a:t>:</a:t>
            </a:r>
          </a:p>
          <a:p>
            <a:pPr marL="800100" lvl="1" indent="-342900" algn="l">
              <a:buFont typeface="Wingdings" pitchFamily="2" charset="2"/>
              <a:buChar char="Ø"/>
            </a:pPr>
            <a:r>
              <a:rPr lang="en-GB" sz="2400" b="1" i="0" dirty="0">
                <a:solidFill>
                  <a:srgbClr val="ECECEC"/>
                </a:solidFill>
                <a:effectLst/>
                <a:latin typeface="+mj-lt"/>
              </a:rPr>
              <a:t>Columns</a:t>
            </a:r>
            <a:r>
              <a:rPr lang="en-GB" sz="2400" b="0" i="0" dirty="0">
                <a:solidFill>
                  <a:srgbClr val="ECECEC"/>
                </a:solidFill>
                <a:effectLst/>
                <a:latin typeface="+mj-lt"/>
              </a:rPr>
              <a:t>: Title, Location, Company, Salary</a:t>
            </a:r>
          </a:p>
          <a:p>
            <a:pPr marL="800100" lvl="1" indent="-342900" algn="l">
              <a:buFont typeface="Wingdings" pitchFamily="2" charset="2"/>
              <a:buChar char="Ø"/>
            </a:pPr>
            <a:r>
              <a:rPr lang="en-GB" sz="2400" b="1" i="0" dirty="0">
                <a:solidFill>
                  <a:srgbClr val="ECECEC"/>
                </a:solidFill>
                <a:effectLst/>
                <a:latin typeface="+mj-lt"/>
              </a:rPr>
              <a:t>Description</a:t>
            </a:r>
            <a:r>
              <a:rPr lang="en-GB" sz="2400" b="0" i="0" dirty="0">
                <a:solidFill>
                  <a:srgbClr val="ECECEC"/>
                </a:solidFill>
                <a:effectLst/>
                <a:latin typeface="+mj-lt"/>
              </a:rPr>
              <a:t>: This dataset comprises salary information segmented by job titles (e.g., Data Scientist, Data Analyst), company names, and their geographical locations. It provides         insights into how salaries differ across companies and regions for similar roles.</a:t>
            </a:r>
          </a:p>
          <a:p>
            <a:pPr marL="457200" lvl="1" algn="l"/>
            <a:endParaRPr lang="en-GB" sz="2400" b="0" i="0" dirty="0">
              <a:solidFill>
                <a:srgbClr val="ECECEC"/>
              </a:solidFill>
              <a:effectLst/>
              <a:latin typeface="+mj-lt"/>
            </a:endParaRPr>
          </a:p>
          <a:p>
            <a:pPr algn="l"/>
            <a:r>
              <a:rPr lang="en-GB" sz="2600" b="1" i="0" dirty="0">
                <a:solidFill>
                  <a:srgbClr val="ECECEC"/>
                </a:solidFill>
                <a:effectLst/>
                <a:latin typeface="+mj-lt"/>
              </a:rPr>
              <a:t>2. Qualifications Data (qualifications.csv)</a:t>
            </a:r>
            <a:r>
              <a:rPr lang="en-GB" sz="2600" b="0" i="0" dirty="0">
                <a:solidFill>
                  <a:srgbClr val="ECECEC"/>
                </a:solidFill>
                <a:effectLst/>
                <a:latin typeface="+mj-lt"/>
              </a:rPr>
              <a:t>:</a:t>
            </a:r>
          </a:p>
          <a:p>
            <a:pPr marL="800100" lvl="1" indent="-342900" algn="l">
              <a:buFont typeface="Wingdings" pitchFamily="2" charset="2"/>
              <a:buChar char="Ø"/>
            </a:pPr>
            <a:r>
              <a:rPr lang="en-GB" sz="2400" b="1" i="0" dirty="0">
                <a:solidFill>
                  <a:srgbClr val="ECECEC"/>
                </a:solidFill>
                <a:effectLst/>
                <a:latin typeface="+mj-lt"/>
              </a:rPr>
              <a:t>Columns</a:t>
            </a:r>
            <a:r>
              <a:rPr lang="en-GB" sz="2400" b="0" i="0" dirty="0">
                <a:solidFill>
                  <a:srgbClr val="ECECEC"/>
                </a:solidFill>
                <a:effectLst/>
                <a:latin typeface="+mj-lt"/>
              </a:rPr>
              <a:t>: Title, Qualifications, Years of Experience</a:t>
            </a:r>
          </a:p>
          <a:p>
            <a:pPr marL="800100" lvl="1" indent="-342900" algn="l">
              <a:buFont typeface="Wingdings" pitchFamily="2" charset="2"/>
              <a:buChar char="Ø"/>
            </a:pPr>
            <a:r>
              <a:rPr lang="en-GB" sz="2400" b="1" i="0" dirty="0">
                <a:solidFill>
                  <a:srgbClr val="ECECEC"/>
                </a:solidFill>
                <a:effectLst/>
                <a:latin typeface="+mj-lt"/>
              </a:rPr>
              <a:t>Description</a:t>
            </a:r>
            <a:r>
              <a:rPr lang="en-GB" sz="2400" b="0" i="0" dirty="0">
                <a:solidFill>
                  <a:srgbClr val="ECECEC"/>
                </a:solidFill>
                <a:effectLst/>
                <a:latin typeface="+mj-lt"/>
              </a:rPr>
              <a:t>: Contains data on the educational qualifications and years of professional        experience associated with various data science roles. This dataset helps analyse the           impact of educational background and experience on salary levels.</a:t>
            </a:r>
          </a:p>
        </p:txBody>
      </p:sp>
    </p:spTree>
    <p:extLst>
      <p:ext uri="{BB962C8B-B14F-4D97-AF65-F5344CB8AC3E}">
        <p14:creationId xmlns:p14="http://schemas.microsoft.com/office/powerpoint/2010/main" val="1224319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0" y="1637832"/>
            <a:ext cx="12190412" cy="5112568"/>
          </a:xfrm>
        </p:spPr>
        <p:txBody>
          <a:bodyPr>
            <a:normAutofit/>
          </a:bodyPr>
          <a:lstStyle/>
          <a:p>
            <a:pPr marL="0" indent="0" algn="l"/>
            <a:r>
              <a:rPr lang="en-GB" sz="2400" b="1" i="0" dirty="0">
                <a:solidFill>
                  <a:schemeClr val="tx1"/>
                </a:solidFill>
                <a:effectLst/>
              </a:rPr>
              <a:t>3. </a:t>
            </a:r>
            <a:r>
              <a:rPr lang="en-GB" sz="2600" b="1" i="0" dirty="0">
                <a:solidFill>
                  <a:schemeClr val="tx1"/>
                </a:solidFill>
                <a:effectLst/>
              </a:rPr>
              <a:t>Benefits Data (</a:t>
            </a:r>
            <a:r>
              <a:rPr lang="en-GB" sz="2600" b="1" i="0" dirty="0" err="1">
                <a:solidFill>
                  <a:schemeClr val="tx1"/>
                </a:solidFill>
                <a:effectLst/>
              </a:rPr>
              <a:t>benefits.csv</a:t>
            </a:r>
            <a:r>
              <a:rPr lang="en-GB" sz="2600" b="1" i="0" dirty="0">
                <a:solidFill>
                  <a:schemeClr val="tx1"/>
                </a:solidFill>
                <a:effectLst/>
              </a:rPr>
              <a:t>)</a:t>
            </a:r>
            <a:r>
              <a:rPr lang="en-GB" sz="2600" b="0" i="0" dirty="0">
                <a:solidFill>
                  <a:schemeClr val="tx1"/>
                </a:solidFill>
                <a:effectLst/>
              </a:rPr>
              <a:t>:</a:t>
            </a:r>
          </a:p>
          <a:p>
            <a:pPr marL="800100" lvl="1" indent="-342900" algn="l">
              <a:buFont typeface="Wingdings" pitchFamily="2" charset="2"/>
              <a:buChar char="Ø"/>
            </a:pPr>
            <a:r>
              <a:rPr lang="en-GB" sz="2400" b="1" i="0" dirty="0">
                <a:solidFill>
                  <a:schemeClr val="tx1"/>
                </a:solidFill>
                <a:effectLst/>
              </a:rPr>
              <a:t>Columns</a:t>
            </a:r>
            <a:r>
              <a:rPr lang="en-GB" sz="2400" b="0" i="0" dirty="0">
                <a:solidFill>
                  <a:schemeClr val="tx1"/>
                </a:solidFill>
                <a:effectLst/>
              </a:rPr>
              <a:t>: Title, Health Insurance, Retirement Benefits, Stock Options</a:t>
            </a:r>
          </a:p>
          <a:p>
            <a:pPr marL="800100" lvl="1" indent="-342900" algn="l">
              <a:buFont typeface="Wingdings" pitchFamily="2" charset="2"/>
              <a:buChar char="Ø"/>
            </a:pPr>
            <a:r>
              <a:rPr lang="en-GB" sz="2400" b="1" i="0" dirty="0">
                <a:solidFill>
                  <a:schemeClr val="tx1"/>
                </a:solidFill>
                <a:effectLst/>
              </a:rPr>
              <a:t>Description</a:t>
            </a:r>
            <a:r>
              <a:rPr lang="en-GB" sz="2400" b="0" i="0" dirty="0">
                <a:solidFill>
                  <a:schemeClr val="tx1"/>
                </a:solidFill>
                <a:effectLst/>
              </a:rPr>
              <a:t>: Details the additional benefits provided to employees beyond the base           salary. It includes information on health insurance, retirement plans, and stock option        availability, offering a comprehensive view of the total compensation package.</a:t>
            </a:r>
          </a:p>
          <a:p>
            <a:pPr marL="457200" lvl="1" indent="0" algn="l"/>
            <a:endParaRPr lang="en-GB" sz="2400" b="0" i="0" dirty="0">
              <a:solidFill>
                <a:schemeClr val="tx1"/>
              </a:solidFill>
              <a:effectLst/>
            </a:endParaRPr>
          </a:p>
          <a:p>
            <a:pPr algn="l"/>
            <a:r>
              <a:rPr lang="en-GB" sz="2800" b="1" i="0" dirty="0">
                <a:solidFill>
                  <a:schemeClr val="tx1"/>
                </a:solidFill>
                <a:effectLst/>
              </a:rPr>
              <a:t>Purpose of the Data</a:t>
            </a:r>
            <a:r>
              <a:rPr lang="en-GB" sz="2800" b="0" i="0" dirty="0">
                <a:solidFill>
                  <a:schemeClr val="tx1"/>
                </a:solidFill>
                <a:effectLst/>
              </a:rPr>
              <a:t>:</a:t>
            </a:r>
          </a:p>
          <a:p>
            <a:pPr algn="l">
              <a:buFont typeface="Arial" panose="020B0604020202020204" pitchFamily="34" charset="0"/>
              <a:buChar char="•"/>
            </a:pPr>
            <a:r>
              <a:rPr lang="en-GB" sz="2600" b="0" i="0" dirty="0">
                <a:solidFill>
                  <a:schemeClr val="tx1"/>
                </a:solidFill>
                <a:effectLst/>
              </a:rPr>
              <a:t>These datasets enable a multi-dimensional analysis of the data science job market,       focusing on the direct and indirect factors influencing salary structures. By integrating  these datasets, we aim to provide a holistic view of what influences data science          salaries and how these elements vary by demographic and professional criteria.</a:t>
            </a:r>
          </a:p>
        </p:txBody>
      </p:sp>
    </p:spTree>
    <p:extLst>
      <p:ext uri="{BB962C8B-B14F-4D97-AF65-F5344CB8AC3E}">
        <p14:creationId xmlns:p14="http://schemas.microsoft.com/office/powerpoint/2010/main" val="172114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369" y="693490"/>
            <a:ext cx="5653789" cy="1147407"/>
            <a:chOff x="1100787" y="279523"/>
            <a:chExt cx="2451377" cy="1147407"/>
          </a:xfrm>
        </p:grpSpPr>
        <p:sp>
          <p:nvSpPr>
            <p:cNvPr id="2" name="Text Box 4"/>
            <p:cNvSpPr txBox="1">
              <a:spLocks noChangeArrowheads="1"/>
            </p:cNvSpPr>
            <p:nvPr/>
          </p:nvSpPr>
          <p:spPr bwMode="auto">
            <a:xfrm>
              <a:off x="1100787" y="279523"/>
              <a:ext cx="718710"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rPr>
                <a:t>03</a:t>
              </a:r>
              <a:endParaRPr kumimoji="1" lang="ko-KR"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1100787" y="842155"/>
              <a:ext cx="245137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2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rPr>
                <a:t>Data Cleaning &amp; Pre-processing</a:t>
              </a:r>
            </a:p>
          </p:txBody>
        </p:sp>
      </p:grpSp>
      <p:sp>
        <p:nvSpPr>
          <p:cNvPr id="5" name="Text Box 9"/>
          <p:cNvSpPr txBox="1">
            <a:spLocks noChangeArrowheads="1"/>
          </p:cNvSpPr>
          <p:nvPr/>
        </p:nvSpPr>
        <p:spPr bwMode="auto">
          <a:xfrm>
            <a:off x="1" y="2565698"/>
            <a:ext cx="12190412" cy="41857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l">
              <a:buFont typeface="+mj-lt"/>
              <a:buAutoNum type="arabicPeriod"/>
            </a:pPr>
            <a:r>
              <a:rPr lang="en-GB" sz="2200" b="1" i="0" dirty="0">
                <a:solidFill>
                  <a:srgbClr val="ECECEC"/>
                </a:solidFill>
                <a:effectLst/>
                <a:latin typeface="+mj-lt"/>
              </a:rPr>
              <a:t> Removal of Unnecessary Columns</a:t>
            </a:r>
            <a:r>
              <a:rPr lang="en-GB" sz="2200" b="0" i="0" dirty="0">
                <a:solidFill>
                  <a:srgbClr val="ECECEC"/>
                </a:solidFill>
                <a:effectLst/>
                <a:latin typeface="+mj-lt"/>
              </a:rPr>
              <a:t>:</a:t>
            </a:r>
          </a:p>
          <a:p>
            <a:pPr marL="800100" lvl="1" indent="-342900" algn="l">
              <a:buFont typeface="Courier New" panose="02070309020205020404" pitchFamily="49" charset="0"/>
              <a:buChar char="o"/>
            </a:pPr>
            <a:r>
              <a:rPr lang="en-GB" b="1" i="0" dirty="0">
                <a:solidFill>
                  <a:srgbClr val="ECECEC"/>
                </a:solidFill>
                <a:effectLst/>
                <a:latin typeface="+mj-lt"/>
              </a:rPr>
              <a:t>Action</a:t>
            </a:r>
            <a:r>
              <a:rPr lang="en-GB" b="0" i="0" dirty="0">
                <a:solidFill>
                  <a:srgbClr val="ECECEC"/>
                </a:solidFill>
                <a:effectLst/>
                <a:latin typeface="+mj-lt"/>
              </a:rPr>
              <a:t>: Columns such as 'Unnamed: 0', typically generated during data export/import as additional indexing, were removed from all datasets to clean up the data format.</a:t>
            </a:r>
          </a:p>
          <a:p>
            <a:pPr marL="457200" lvl="1" algn="l"/>
            <a:endParaRPr lang="en-GB" b="0" i="0" dirty="0">
              <a:solidFill>
                <a:srgbClr val="ECECEC"/>
              </a:solidFill>
              <a:effectLst/>
              <a:latin typeface="+mj-lt"/>
            </a:endParaRPr>
          </a:p>
          <a:p>
            <a:pPr algn="l">
              <a:buFont typeface="+mj-lt"/>
              <a:buAutoNum type="arabicPeriod"/>
            </a:pPr>
            <a:r>
              <a:rPr lang="en-GB" sz="2200" b="1" i="0" dirty="0">
                <a:solidFill>
                  <a:srgbClr val="ECECEC"/>
                </a:solidFill>
                <a:effectLst/>
                <a:latin typeface="+mj-lt"/>
              </a:rPr>
              <a:t> Handling Missing Values</a:t>
            </a:r>
            <a:r>
              <a:rPr lang="en-GB" sz="2200" b="0" i="0" dirty="0">
                <a:solidFill>
                  <a:srgbClr val="ECECEC"/>
                </a:solidFill>
                <a:effectLst/>
                <a:latin typeface="+mj-lt"/>
              </a:rPr>
              <a:t>:</a:t>
            </a:r>
          </a:p>
          <a:p>
            <a:pPr marL="800100" lvl="1" indent="-342900" algn="l">
              <a:buFont typeface="Courier New" panose="02070309020205020404" pitchFamily="49" charset="0"/>
              <a:buChar char="o"/>
            </a:pPr>
            <a:r>
              <a:rPr lang="en-GB" b="1" i="0" dirty="0">
                <a:solidFill>
                  <a:srgbClr val="ECECEC"/>
                </a:solidFill>
                <a:effectLst/>
                <a:latin typeface="+mj-lt"/>
              </a:rPr>
              <a:t>Action</a:t>
            </a:r>
            <a:r>
              <a:rPr lang="en-GB" b="0" i="0" dirty="0">
                <a:solidFill>
                  <a:srgbClr val="ECECEC"/>
                </a:solidFill>
                <a:effectLst/>
                <a:latin typeface="+mj-lt"/>
              </a:rPr>
              <a:t>: We assessed the datasets for any missing values. Where necessary, decisions were made either to     impute missing values using statistical methods (like median or mean) or to remove the rows entirely,           depending on the extent and nature of the missing data.</a:t>
            </a:r>
          </a:p>
          <a:p>
            <a:pPr marL="457200" lvl="1" algn="l"/>
            <a:endParaRPr lang="en-GB" dirty="0">
              <a:solidFill>
                <a:srgbClr val="ECECEC"/>
              </a:solidFill>
              <a:latin typeface="+mj-lt"/>
            </a:endParaRPr>
          </a:p>
          <a:p>
            <a:pPr algn="l">
              <a:buFont typeface="+mj-lt"/>
              <a:buAutoNum type="arabicPeriod"/>
            </a:pPr>
            <a:r>
              <a:rPr lang="en-GB" b="1" i="0" dirty="0">
                <a:solidFill>
                  <a:srgbClr val="ECECEC"/>
                </a:solidFill>
                <a:effectLst/>
                <a:latin typeface="+mj-lt"/>
              </a:rPr>
              <a:t> </a:t>
            </a:r>
            <a:r>
              <a:rPr lang="en-GB" sz="2200" b="1" i="0" dirty="0">
                <a:solidFill>
                  <a:srgbClr val="ECECEC"/>
                </a:solidFill>
                <a:effectLst/>
                <a:latin typeface="+mj-lt"/>
              </a:rPr>
              <a:t>Data Type Conversions</a:t>
            </a:r>
            <a:r>
              <a:rPr lang="en-GB" sz="2200" b="0" i="0" dirty="0">
                <a:solidFill>
                  <a:srgbClr val="ECECEC"/>
                </a:solidFill>
                <a:effectLst/>
                <a:latin typeface="+mj-lt"/>
              </a:rPr>
              <a:t>:</a:t>
            </a:r>
          </a:p>
          <a:p>
            <a:pPr marL="800100" lvl="1" indent="-342900" algn="l">
              <a:buFont typeface="Courier New" panose="02070309020205020404" pitchFamily="49" charset="0"/>
              <a:buChar char="o"/>
            </a:pPr>
            <a:r>
              <a:rPr lang="en-GB" b="1" i="0" dirty="0">
                <a:solidFill>
                  <a:srgbClr val="ECECEC"/>
                </a:solidFill>
                <a:effectLst/>
                <a:latin typeface="+mj-lt"/>
              </a:rPr>
              <a:t>Action</a:t>
            </a:r>
            <a:r>
              <a:rPr lang="en-GB" b="0" i="0" dirty="0">
                <a:solidFill>
                  <a:srgbClr val="ECECEC"/>
                </a:solidFill>
                <a:effectLst/>
                <a:latin typeface="+mj-lt"/>
              </a:rPr>
              <a:t>: Ensuring correct data types is crucial for analysis. For instance, numeric fields stored as strings were converted to integers or floats, and categorical data types were assigned to features like Title and Location    for proper categorization and analysis.</a:t>
            </a:r>
          </a:p>
        </p:txBody>
      </p:sp>
    </p:spTree>
    <p:extLst>
      <p:ext uri="{BB962C8B-B14F-4D97-AF65-F5344CB8AC3E}">
        <p14:creationId xmlns:p14="http://schemas.microsoft.com/office/powerpoint/2010/main" val="427274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a:t>
            </a:r>
            <a:endParaRPr lang="ko-KR" altLang="en-US" dirty="0"/>
          </a:p>
        </p:txBody>
      </p:sp>
      <p:sp>
        <p:nvSpPr>
          <p:cNvPr id="37" name="내용 개체 틀 36"/>
          <p:cNvSpPr>
            <a:spLocks noGrp="1"/>
          </p:cNvSpPr>
          <p:nvPr>
            <p:ph idx="1"/>
          </p:nvPr>
        </p:nvSpPr>
        <p:spPr>
          <a:xfrm>
            <a:off x="0" y="1557586"/>
            <a:ext cx="12190412" cy="5312068"/>
          </a:xfrm>
        </p:spPr>
        <p:txBody>
          <a:bodyPr>
            <a:normAutofit fontScale="85000" lnSpcReduction="20000"/>
          </a:bodyPr>
          <a:lstStyle/>
          <a:p>
            <a:pPr marL="0" indent="0" algn="l"/>
            <a:r>
              <a:rPr lang="en-GB" sz="3000" b="1" i="0" dirty="0">
                <a:solidFill>
                  <a:schemeClr val="tx1"/>
                </a:solidFill>
              </a:rPr>
              <a:t>4. </a:t>
            </a:r>
            <a:r>
              <a:rPr lang="en-GB" sz="3000" b="1" i="0" dirty="0">
                <a:solidFill>
                  <a:schemeClr val="tx1"/>
                </a:solidFill>
                <a:effectLst/>
              </a:rPr>
              <a:t>Normalization of Text Data</a:t>
            </a:r>
            <a:r>
              <a:rPr lang="en-GB" sz="3000" b="0" i="0" dirty="0">
                <a:solidFill>
                  <a:schemeClr val="tx1"/>
                </a:solidFill>
                <a:effectLst/>
              </a:rPr>
              <a:t>:</a:t>
            </a:r>
          </a:p>
          <a:p>
            <a:pPr marL="800100" lvl="1" indent="-342900" algn="l">
              <a:buFont typeface="Courier New" panose="02070309020205020404" pitchFamily="49" charset="0"/>
              <a:buChar char="o"/>
            </a:pPr>
            <a:r>
              <a:rPr lang="en-GB" sz="2800" b="1" i="0" dirty="0">
                <a:solidFill>
                  <a:schemeClr val="tx1"/>
                </a:solidFill>
                <a:effectLst/>
              </a:rPr>
              <a:t>Action</a:t>
            </a:r>
            <a:r>
              <a:rPr lang="en-GB" sz="2800" b="0" i="0" dirty="0">
                <a:solidFill>
                  <a:schemeClr val="tx1"/>
                </a:solidFill>
                <a:effectLst/>
              </a:rPr>
              <a:t>: Text data such as job titles and location names were normalized by converting to a standard case format, removing any inconsistencies in capitalization or extra spaces, which helps in grouping data accurately during analysis.</a:t>
            </a:r>
          </a:p>
          <a:p>
            <a:pPr marL="457200" lvl="1" indent="0" algn="l"/>
            <a:endParaRPr lang="en-GB" sz="2600" b="0" i="0" dirty="0">
              <a:solidFill>
                <a:schemeClr val="tx1"/>
              </a:solidFill>
              <a:effectLst/>
            </a:endParaRPr>
          </a:p>
          <a:p>
            <a:pPr marL="0" indent="0" algn="l"/>
            <a:r>
              <a:rPr lang="en-GB" sz="3000" b="1" i="0" dirty="0">
                <a:solidFill>
                  <a:schemeClr val="tx1"/>
                </a:solidFill>
                <a:effectLst/>
              </a:rPr>
              <a:t>5. Verification of Data Integrity</a:t>
            </a:r>
            <a:r>
              <a:rPr lang="en-GB" sz="3000" b="0" i="0" dirty="0">
                <a:solidFill>
                  <a:schemeClr val="tx1"/>
                </a:solidFill>
                <a:effectLst/>
              </a:rPr>
              <a:t>:</a:t>
            </a:r>
          </a:p>
          <a:p>
            <a:pPr marL="800100" lvl="1" indent="-342900" algn="l">
              <a:buFont typeface="Courier New" panose="02070309020205020404" pitchFamily="49" charset="0"/>
              <a:buChar char="o"/>
            </a:pPr>
            <a:r>
              <a:rPr lang="en-GB" sz="2800" b="1" i="0" dirty="0">
                <a:solidFill>
                  <a:schemeClr val="tx1"/>
                </a:solidFill>
                <a:effectLst/>
              </a:rPr>
              <a:t>Action</a:t>
            </a:r>
            <a:r>
              <a:rPr lang="en-GB" sz="2800" b="0" i="0" dirty="0">
                <a:solidFill>
                  <a:schemeClr val="tx1"/>
                </a:solidFill>
                <a:effectLst/>
              </a:rPr>
              <a:t>: We conducted checks to ensure there were no duplicate entries or anomalies that could skew the analysis. This included verifying the uniqueness of certain records and         reconciling any discrepancies in data entries.</a:t>
            </a:r>
          </a:p>
          <a:p>
            <a:pPr marL="800100" lvl="1" indent="-342900" algn="l">
              <a:buFont typeface="Courier New" panose="02070309020205020404" pitchFamily="49" charset="0"/>
              <a:buChar char="o"/>
            </a:pPr>
            <a:endParaRPr lang="en-GB" sz="2600" b="0" i="0" dirty="0">
              <a:solidFill>
                <a:schemeClr val="tx1"/>
              </a:solidFill>
              <a:effectLst/>
            </a:endParaRPr>
          </a:p>
          <a:p>
            <a:pPr algn="l"/>
            <a:r>
              <a:rPr lang="en-GB" sz="3000" b="1" i="0" dirty="0">
                <a:solidFill>
                  <a:schemeClr val="tx1"/>
                </a:solidFill>
                <a:effectLst/>
              </a:rPr>
              <a:t>Pre-processing Outcome</a:t>
            </a:r>
            <a:r>
              <a:rPr lang="en-GB" sz="3000" b="0" i="0" dirty="0">
                <a:solidFill>
                  <a:schemeClr val="tx1"/>
                </a:solidFill>
                <a:effectLst/>
              </a:rPr>
              <a:t>:</a:t>
            </a:r>
          </a:p>
          <a:p>
            <a:pPr algn="l">
              <a:buFont typeface="Arial" panose="020B0604020202020204" pitchFamily="34" charset="0"/>
              <a:buChar char="•"/>
            </a:pPr>
            <a:r>
              <a:rPr lang="en-GB" sz="2800" b="0" i="0" dirty="0">
                <a:solidFill>
                  <a:schemeClr val="tx1"/>
                </a:solidFill>
                <a:effectLst/>
              </a:rPr>
              <a:t>These steps resulted in datasets that are streamlined and standardized, ready for detailed       exploratory analysis and statistical modelling. The pre-processing phase ensures that our         findings and insights are based on reliable and robust data.</a:t>
            </a:r>
          </a:p>
          <a:p>
            <a:br>
              <a:rPr lang="en-GB" dirty="0"/>
            </a:br>
            <a:endParaRPr lang="en-GB" sz="2400" b="0" i="0" dirty="0">
              <a:solidFill>
                <a:schemeClr val="tx1"/>
              </a:solidFill>
              <a:effectLst/>
            </a:endParaRPr>
          </a:p>
        </p:txBody>
      </p:sp>
    </p:spTree>
    <p:extLst>
      <p:ext uri="{BB962C8B-B14F-4D97-AF65-F5344CB8AC3E}">
        <p14:creationId xmlns:p14="http://schemas.microsoft.com/office/powerpoint/2010/main" val="3876447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369" y="693490"/>
            <a:ext cx="5653789" cy="1147407"/>
            <a:chOff x="1100787" y="279523"/>
            <a:chExt cx="2451377" cy="1147407"/>
          </a:xfrm>
        </p:grpSpPr>
        <p:sp>
          <p:nvSpPr>
            <p:cNvPr id="2" name="Text Box 4"/>
            <p:cNvSpPr txBox="1">
              <a:spLocks noChangeArrowheads="1"/>
            </p:cNvSpPr>
            <p:nvPr/>
          </p:nvSpPr>
          <p:spPr bwMode="auto">
            <a:xfrm>
              <a:off x="1100787" y="279523"/>
              <a:ext cx="718710"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rPr>
                <a:t>04</a:t>
              </a:r>
              <a:endParaRPr kumimoji="1" lang="ko-KR" altLang="ko-KR" sz="36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1100787" y="842155"/>
              <a:ext cx="245137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95690" rtl="0" eaLnBrk="1" fontAlgn="base" latinLnBrk="1" hangingPunct="1">
                <a:lnSpc>
                  <a:spcPct val="100000"/>
                </a:lnSpc>
                <a:spcBef>
                  <a:spcPct val="0"/>
                </a:spcBef>
                <a:spcAft>
                  <a:spcPct val="0"/>
                </a:spcAft>
                <a:buClrTx/>
                <a:buSzTx/>
                <a:buFontTx/>
                <a:buNone/>
                <a:tabLst/>
                <a:defRPr/>
              </a:pPr>
              <a:r>
                <a:rPr kumimoji="1" lang="en-US" altLang="ko-KR" sz="3200" b="1" i="0" u="none" strike="noStrike" kern="1200" cap="none" spc="0" normalizeH="0" baseline="0" noProof="0" dirty="0">
                  <a:ln>
                    <a:noFill/>
                  </a:ln>
                  <a:solidFill>
                    <a:srgbClr val="FFFFE6"/>
                  </a:solidFill>
                  <a:effectLst/>
                  <a:uLnTx/>
                  <a:uFillTx/>
                  <a:latin typeface="Calibri"/>
                  <a:ea typeface="맑은 고딕" panose="020B0503020000020004" pitchFamily="50" charset="-127"/>
                  <a:cs typeface="굴림" pitchFamily="50" charset="-127"/>
                </a:rPr>
                <a:t>Exploratory Data Analysis</a:t>
              </a:r>
            </a:p>
          </p:txBody>
        </p:sp>
      </p:grpSp>
      <p:sp>
        <p:nvSpPr>
          <p:cNvPr id="5" name="Text Box 9"/>
          <p:cNvSpPr txBox="1">
            <a:spLocks noChangeArrowheads="1"/>
          </p:cNvSpPr>
          <p:nvPr/>
        </p:nvSpPr>
        <p:spPr bwMode="auto">
          <a:xfrm>
            <a:off x="1" y="2977015"/>
            <a:ext cx="7823397" cy="34470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l">
              <a:buFont typeface="+mj-lt"/>
              <a:buAutoNum type="arabicPeriod"/>
            </a:pPr>
            <a:r>
              <a:rPr lang="en-GB" sz="2600" b="1" dirty="0">
                <a:solidFill>
                  <a:srgbClr val="ECECEC"/>
                </a:solidFill>
                <a:latin typeface="+mj-lt"/>
              </a:rPr>
              <a:t> </a:t>
            </a:r>
            <a:r>
              <a:rPr lang="en-GB" sz="2600" b="1" i="0" dirty="0">
                <a:solidFill>
                  <a:srgbClr val="ECECEC"/>
                </a:solidFill>
                <a:effectLst/>
                <a:latin typeface="+mj-lt"/>
              </a:rPr>
              <a:t>Distribution of Salaries by Title and Level</a:t>
            </a:r>
            <a:r>
              <a:rPr lang="en-GB" sz="2600" b="0" i="0" dirty="0">
                <a:solidFill>
                  <a:srgbClr val="ECECEC"/>
                </a:solidFill>
                <a:effectLst/>
                <a:latin typeface="+mj-lt"/>
              </a:rPr>
              <a:t>:</a:t>
            </a:r>
          </a:p>
          <a:p>
            <a:pPr marL="800100" lvl="1" indent="-342900" algn="l">
              <a:buFont typeface="Wingdings" pitchFamily="2" charset="2"/>
              <a:buChar char="ü"/>
            </a:pPr>
            <a:r>
              <a:rPr lang="en-GB" sz="2400" b="1" i="0" dirty="0">
                <a:solidFill>
                  <a:srgbClr val="ECECEC"/>
                </a:solidFill>
                <a:effectLst/>
                <a:latin typeface="+mj-lt"/>
              </a:rPr>
              <a:t>Method</a:t>
            </a:r>
            <a:r>
              <a:rPr lang="en-GB" sz="2400" b="0" i="0" dirty="0">
                <a:solidFill>
                  <a:srgbClr val="ECECEC"/>
                </a:solidFill>
                <a:effectLst/>
                <a:latin typeface="+mj-lt"/>
              </a:rPr>
              <a:t>: We used Kernel Density Estimation (KDE) plot to visualize the distribution of salaries for different        job titles such as Data Scientists, Data Analysts, etc., at various levels (Junior, Mid, Senior).</a:t>
            </a:r>
          </a:p>
          <a:p>
            <a:pPr marL="800100" lvl="1" indent="-342900" algn="l">
              <a:buFont typeface="Wingdings" pitchFamily="2" charset="2"/>
              <a:buChar char="ü"/>
            </a:pPr>
            <a:r>
              <a:rPr lang="en-GB" sz="2400" b="1" i="0" dirty="0">
                <a:solidFill>
                  <a:srgbClr val="ECECEC"/>
                </a:solidFill>
                <a:effectLst/>
                <a:latin typeface="+mj-lt"/>
              </a:rPr>
              <a:t>Findings</a:t>
            </a:r>
            <a:r>
              <a:rPr lang="en-GB" sz="2400" b="0" i="0" dirty="0">
                <a:solidFill>
                  <a:srgbClr val="ECECEC"/>
                </a:solidFill>
                <a:effectLst/>
                <a:latin typeface="+mj-lt"/>
              </a:rPr>
              <a:t>: The KDE plots revealed distinct salary             distributions for each title and level, highlighting the    variations and potential salary progression as one         advances in their career.</a:t>
            </a:r>
          </a:p>
        </p:txBody>
      </p:sp>
      <p:pic>
        <p:nvPicPr>
          <p:cNvPr id="1026" name="Picture 2">
            <a:extLst>
              <a:ext uri="{FF2B5EF4-FFF2-40B4-BE49-F238E27FC236}">
                <a16:creationId xmlns:a16="http://schemas.microsoft.com/office/drawing/2014/main" id="{21DA1C27-4EDA-48AF-C1D5-B1CE063A8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98" y="2541540"/>
            <a:ext cx="4367014" cy="431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1988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12045</TotalTime>
  <Words>1944</Words>
  <Application>Microsoft Macintosh PowerPoint</Application>
  <PresentationFormat>Custom</PresentationFormat>
  <Paragraphs>163</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Wingdings</vt:lpstr>
      <vt:lpstr>Courier New</vt:lpstr>
      <vt:lpstr>맑은 고딕</vt:lpstr>
      <vt:lpstr>굴림체</vt:lpstr>
      <vt:lpstr>Calibri Light</vt:lpstr>
      <vt:lpstr>Office 테마</vt:lpstr>
      <vt:lpstr>An overview of salary distributions across various dimensions in the  data science field.</vt:lpstr>
      <vt:lpstr>PowerPoint Presentation</vt:lpstr>
      <vt:lpstr>PowerPoint Presentation</vt:lpstr>
      <vt:lpstr>Cont.,</vt:lpstr>
      <vt:lpstr>PowerPoint Presentation</vt:lpstr>
      <vt:lpstr>Cont.,</vt:lpstr>
      <vt:lpstr>PowerPoint Presentation</vt:lpstr>
      <vt:lpstr>Cont.,</vt:lpstr>
      <vt:lpstr>PowerPoint Presentation</vt:lpstr>
      <vt:lpstr>Cont.,</vt:lpstr>
      <vt:lpstr>Cont.,</vt:lpstr>
      <vt:lpstr>Cont.,</vt:lpstr>
      <vt:lpstr>Cont.,</vt:lpstr>
      <vt:lpstr>Cont.,</vt:lpstr>
      <vt:lpstr>Cont.,</vt:lpstr>
      <vt:lpstr>Cont.,</vt:lpstr>
      <vt:lpstr>PowerPoint Presentation</vt:lpstr>
      <vt:lpstr>Cont.,</vt:lpstr>
      <vt:lpstr>Cont.,</vt:lpstr>
      <vt:lpstr>Cont.,</vt:lpstr>
      <vt:lpstr>PowerPoint Presentation</vt:lpstr>
      <vt:lpstr>Cont.,</vt:lpstr>
      <vt:lpstr>Cont.,</vt:lpstr>
      <vt:lpstr>PowerPoint Presentation</vt:lpstr>
      <vt:lpstr>Recommendations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Pujari Pushparaj, Sanjay Kumar</cp:lastModifiedBy>
  <cp:revision>10</cp:revision>
  <dcterms:created xsi:type="dcterms:W3CDTF">2010-02-01T08:03:16Z</dcterms:created>
  <dcterms:modified xsi:type="dcterms:W3CDTF">2024-04-26T00:27:45Z</dcterms:modified>
  <cp:category>www.slidemembers.com</cp:category>
</cp:coreProperties>
</file>